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48"/>
  </p:notesMasterIdLst>
  <p:handoutMasterIdLst>
    <p:handoutMasterId r:id="rId49"/>
  </p:handoutMasterIdLst>
  <p:sldIdLst>
    <p:sldId id="256" r:id="rId3"/>
    <p:sldId id="306" r:id="rId4"/>
    <p:sldId id="307" r:id="rId5"/>
    <p:sldId id="305" r:id="rId6"/>
    <p:sldId id="311" r:id="rId7"/>
    <p:sldId id="263" r:id="rId8"/>
    <p:sldId id="264" r:id="rId9"/>
    <p:sldId id="318" r:id="rId10"/>
    <p:sldId id="320" r:id="rId11"/>
    <p:sldId id="317" r:id="rId12"/>
    <p:sldId id="321" r:id="rId13"/>
    <p:sldId id="322" r:id="rId14"/>
    <p:sldId id="323" r:id="rId15"/>
    <p:sldId id="324" r:id="rId16"/>
    <p:sldId id="301" r:id="rId17"/>
    <p:sldId id="326" r:id="rId18"/>
    <p:sldId id="327" r:id="rId19"/>
    <p:sldId id="316" r:id="rId20"/>
    <p:sldId id="271" r:id="rId21"/>
    <p:sldId id="328" r:id="rId22"/>
    <p:sldId id="329" r:id="rId23"/>
    <p:sldId id="330" r:id="rId24"/>
    <p:sldId id="331" r:id="rId25"/>
    <p:sldId id="332" r:id="rId26"/>
    <p:sldId id="337" r:id="rId27"/>
    <p:sldId id="336" r:id="rId28"/>
    <p:sldId id="335" r:id="rId29"/>
    <p:sldId id="334" r:id="rId30"/>
    <p:sldId id="315" r:id="rId31"/>
    <p:sldId id="276" r:id="rId32"/>
    <p:sldId id="338" r:id="rId33"/>
    <p:sldId id="279" r:id="rId34"/>
    <p:sldId id="340" r:id="rId35"/>
    <p:sldId id="297" r:id="rId36"/>
    <p:sldId id="339" r:id="rId37"/>
    <p:sldId id="341" r:id="rId38"/>
    <p:sldId id="342" r:id="rId39"/>
    <p:sldId id="343" r:id="rId40"/>
    <p:sldId id="325" r:id="rId41"/>
    <p:sldId id="303" r:id="rId42"/>
    <p:sldId id="344" r:id="rId43"/>
    <p:sldId id="282" r:id="rId44"/>
    <p:sldId id="286" r:id="rId45"/>
    <p:sldId id="312" r:id="rId46"/>
    <p:sldId id="287" r:id="rId4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00235E0-EA70-F14B-80FA-08286490180A}">
          <p14:sldIdLst>
            <p14:sldId id="256"/>
          </p14:sldIdLst>
        </p14:section>
        <p14:section name="Opening Activities" id="{32DAEA0F-8C3D-1147-8816-E698643A6DF3}">
          <p14:sldIdLst>
            <p14:sldId id="306"/>
            <p14:sldId id="307"/>
            <p14:sldId id="305"/>
          </p14:sldIdLst>
        </p14:section>
        <p14:section name="Objectives" id="{EB8FF67E-A2A6-8B4A-91DD-52BBC6A36038}">
          <p14:sldIdLst>
            <p14:sldId id="311"/>
            <p14:sldId id="263"/>
            <p14:sldId id="264"/>
            <p14:sldId id="318"/>
          </p14:sldIdLst>
        </p14:section>
        <p14:section name="Lenses - Overview" id="{5F4DB9B5-A7E6-E64F-A9D6-E327328CA34D}">
          <p14:sldIdLst>
            <p14:sldId id="320"/>
          </p14:sldIdLst>
        </p14:section>
        <p14:section name="Lens 1- Engagement" id="{087C7C0D-1378-F04D-8C2F-D43A984D4212}">
          <p14:sldIdLst>
            <p14:sldId id="317"/>
            <p14:sldId id="321"/>
            <p14:sldId id="322"/>
            <p14:sldId id="323"/>
            <p14:sldId id="324"/>
            <p14:sldId id="301"/>
            <p14:sldId id="326"/>
            <p14:sldId id="327"/>
          </p14:sldIdLst>
        </p14:section>
        <p14:section name="Lens 2 -Student Learning" id="{0FF969B0-563B-E34E-AD86-BC9A48CAC026}">
          <p14:sldIdLst>
            <p14:sldId id="316"/>
            <p14:sldId id="271"/>
            <p14:sldId id="328"/>
            <p14:sldId id="329"/>
            <p14:sldId id="330"/>
            <p14:sldId id="331"/>
            <p14:sldId id="332"/>
            <p14:sldId id="337"/>
            <p14:sldId id="336"/>
            <p14:sldId id="335"/>
            <p14:sldId id="334"/>
          </p14:sldIdLst>
        </p14:section>
        <p14:section name="Lens 3 - Learn about your students" id="{BF9261F5-86EF-B140-B1F8-227C090B6BF7}">
          <p14:sldIdLst>
            <p14:sldId id="315"/>
            <p14:sldId id="276"/>
            <p14:sldId id="338"/>
            <p14:sldId id="279"/>
            <p14:sldId id="340"/>
            <p14:sldId id="297"/>
            <p14:sldId id="339"/>
          </p14:sldIdLst>
        </p14:section>
        <p14:section name="Summary Comments - Lenses" id="{BC716C83-D44A-7545-9636-263563AF5CC3}">
          <p14:sldIdLst>
            <p14:sldId id="341"/>
            <p14:sldId id="342"/>
            <p14:sldId id="343"/>
            <p14:sldId id="325"/>
            <p14:sldId id="303"/>
          </p14:sldIdLst>
        </p14:section>
        <p14:section name="Bridging to Practice" id="{26C38F76-FD27-3B45-A37A-A4199589E587}">
          <p14:sldIdLst>
            <p14:sldId id="344"/>
            <p14:sldId id="282"/>
            <p14:sldId id="286"/>
          </p14:sldIdLst>
        </p14:section>
        <p14:section name="Closure" id="{0926E666-8176-974C-8F8E-6E2ABF34A3CC}">
          <p14:sldIdLst>
            <p14:sldId id="312"/>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22" autoAdjust="0"/>
    <p:restoredTop sz="70420" autoAdjust="0"/>
  </p:normalViewPr>
  <p:slideViewPr>
    <p:cSldViewPr snapToGrid="0">
      <p:cViewPr>
        <p:scale>
          <a:sx n="71" d="100"/>
          <a:sy n="71" d="100"/>
        </p:scale>
        <p:origin x="66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24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D03A71-CA4F-4716-A73C-3128CC106178}" type="datetimeFigureOut">
              <a:rPr lang="en-US" smtClean="0"/>
              <a:t>8/12/16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D723F6-03B1-4821-A278-3BD533C55032}" type="slidenum">
              <a:rPr lang="en-US" smtClean="0"/>
              <a:t>‹#›</a:t>
            </a:fld>
            <a:endParaRPr lang="en-US"/>
          </a:p>
        </p:txBody>
      </p:sp>
    </p:spTree>
    <p:extLst>
      <p:ext uri="{BB962C8B-B14F-4D97-AF65-F5344CB8AC3E}">
        <p14:creationId xmlns:p14="http://schemas.microsoft.com/office/powerpoint/2010/main" val="1968292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97253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vimeo.com/16382174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3.G Representing</a:t>
            </a:r>
            <a:r>
              <a:rPr lang="en-US" baseline="0" dirty="0" smtClean="0"/>
              <a:t> Half of a Circle is from </a:t>
            </a:r>
            <a:r>
              <a:rPr lang="en-US" baseline="0" dirty="0" err="1" smtClean="0"/>
              <a:t>Illustrativemathematics.org</a:t>
            </a:r>
            <a:endParaRPr lang="en-US" baseline="0" dirty="0" smtClean="0"/>
          </a:p>
          <a:p>
            <a:endParaRPr dirty="0"/>
          </a:p>
        </p:txBody>
      </p:sp>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78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https://</a:t>
            </a:r>
            <a:r>
              <a:rPr lang="en-US" dirty="0" err="1" smtClean="0"/>
              <a:t>www.illustrativemathematics.org</a:t>
            </a:r>
            <a:r>
              <a:rPr lang="en-US" dirty="0" smtClean="0"/>
              <a:t>/content-standards/tasks/633  (grade 8)</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30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dirty="0">
              <a:solidFill>
                <a:srgbClr val="FF0000"/>
              </a:solidFill>
            </a:endParaRPr>
          </a:p>
        </p:txBody>
      </p:sp>
      <p:sp>
        <p:nvSpPr>
          <p:cNvPr id="210" name="Shape 21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extLst>
      <p:ext uri="{BB962C8B-B14F-4D97-AF65-F5344CB8AC3E}">
        <p14:creationId xmlns:p14="http://schemas.microsoft.com/office/powerpoint/2010/main" val="157963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lvl="0" fontAlgn="base"/>
            <a:endParaRPr lang="en-US" sz="1800" b="0" i="0" u="none" strike="noStrike" kern="1200" cap="none" dirty="0">
              <a:solidFill>
                <a:schemeClr val="dk1"/>
              </a:solidFill>
              <a:effectLst/>
              <a:latin typeface="Calibri"/>
              <a:ea typeface="Calibri"/>
              <a:cs typeface="Calibri"/>
              <a:sym typeface="Calibri"/>
            </a:endParaRPr>
          </a:p>
        </p:txBody>
      </p:sp>
      <p:sp>
        <p:nvSpPr>
          <p:cNvPr id="262" name="Shape 262"/>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19</a:t>
            </a:fld>
            <a:endParaRPr lang="en-US"/>
          </a:p>
        </p:txBody>
      </p:sp>
    </p:spTree>
    <p:extLst>
      <p:ext uri="{BB962C8B-B14F-4D97-AF65-F5344CB8AC3E}">
        <p14:creationId xmlns:p14="http://schemas.microsoft.com/office/powerpoint/2010/main" val="215707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2nd</a:t>
            </a:r>
            <a:r>
              <a:rPr lang="en-US" baseline="0" dirty="0" smtClean="0"/>
              <a:t> prompt is from the first part of a sample performance task that is available on the web at several sites, and seems to have been developed early on by </a:t>
            </a:r>
            <a:r>
              <a:rPr lang="en-US" baseline="0" dirty="0" err="1" smtClean="0"/>
              <a:t>SmarterBalanced</a:t>
            </a:r>
            <a:endParaRPr lang="en-US" baseline="0" dirty="0" smtClean="0"/>
          </a:p>
          <a:p>
            <a:endParaRPr lang="en-US" dirty="0" smtClean="0"/>
          </a:p>
          <a:p>
            <a:r>
              <a:rPr lang="en-US" dirty="0" smtClean="0"/>
              <a:t>One source: https://</a:t>
            </a:r>
            <a:r>
              <a:rPr lang="en-US" dirty="0" err="1" smtClean="0"/>
              <a:t>www.hawaiipublicschools.org</a:t>
            </a:r>
            <a:r>
              <a:rPr lang="en-US" dirty="0" smtClean="0"/>
              <a:t>/DOE%20Forms/Testing/MathGrades9-11SampleItems.pdf</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2nd</a:t>
            </a:r>
            <a:r>
              <a:rPr lang="en-US" baseline="0" dirty="0" smtClean="0"/>
              <a:t> prompt is from the first part of a sample performance task that is available on the web at several sites, and seems to have been developed early on by </a:t>
            </a:r>
            <a:r>
              <a:rPr lang="en-US" baseline="0" dirty="0" err="1" smtClean="0"/>
              <a:t>SmarterBalanced</a:t>
            </a:r>
            <a:endParaRPr lang="en-US" baseline="0" dirty="0" smtClean="0"/>
          </a:p>
          <a:p>
            <a:endParaRPr lang="en-US" dirty="0" smtClean="0"/>
          </a:p>
          <a:p>
            <a:r>
              <a:rPr lang="en-US" dirty="0" smtClean="0"/>
              <a:t>One source: https://</a:t>
            </a:r>
            <a:r>
              <a:rPr lang="en-US" dirty="0" err="1" smtClean="0"/>
              <a:t>www.hawaiipublicschools.org</a:t>
            </a:r>
            <a:r>
              <a:rPr lang="en-US" dirty="0" smtClean="0"/>
              <a:t>/DOE%20Forms/Testing/MathGrades9-11SampleItems.pdf</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80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C Figure and original prompt from NCTM (2000) </a:t>
            </a:r>
            <a:r>
              <a:rPr lang="en-US" i="1" dirty="0" smtClean="0"/>
              <a:t>Reasoning</a:t>
            </a:r>
            <a:r>
              <a:rPr lang="en-US" i="1" baseline="0" dirty="0" smtClean="0"/>
              <a:t> and Proof, </a:t>
            </a:r>
            <a:r>
              <a:rPr lang="en-US" i="0" baseline="0" dirty="0" smtClean="0"/>
              <a:t>p 189</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446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C Figure and original prompt from NCTM (2000) </a:t>
            </a:r>
            <a:r>
              <a:rPr lang="en-US" i="1" dirty="0" smtClean="0"/>
              <a:t>Reasoning</a:t>
            </a:r>
            <a:r>
              <a:rPr lang="en-US" i="1" baseline="0" dirty="0" smtClean="0"/>
              <a:t> and Proof, </a:t>
            </a:r>
            <a:r>
              <a:rPr lang="en-US" i="0" baseline="0" dirty="0" smtClean="0"/>
              <a:t>p 189</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3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141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a problem in </a:t>
            </a:r>
            <a:r>
              <a:rPr lang="en-US" baseline="0" dirty="0" err="1" smtClean="0"/>
              <a:t>Kazemi</a:t>
            </a:r>
            <a:r>
              <a:rPr lang="en-US" baseline="0" dirty="0" smtClean="0"/>
              <a:t> (1998) that will be used in Module 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err="1" smtClean="0">
                <a:solidFill>
                  <a:schemeClr val="dk1"/>
                </a:solidFill>
                <a:effectLst/>
                <a:latin typeface="Calibri"/>
                <a:ea typeface="Calibri"/>
                <a:cs typeface="Calibri"/>
                <a:sym typeface="Calibri"/>
              </a:rPr>
              <a:t>Kazemi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Elham</a:t>
            </a:r>
            <a:r>
              <a:rPr lang="en-US" sz="1200" b="0" i="0" u="none" strike="noStrike" kern="1200" cap="none" dirty="0" smtClean="0">
                <a:solidFill>
                  <a:schemeClr val="dk1"/>
                </a:solidFill>
                <a:effectLst/>
                <a:latin typeface="Calibri"/>
                <a:ea typeface="Calibri"/>
                <a:cs typeface="Calibri"/>
                <a:sym typeface="Calibri"/>
              </a:rPr>
              <a:t>. “Discourse that promotes conceptual understanding.” </a:t>
            </a:r>
            <a:r>
              <a:rPr lang="en-US" sz="1200" b="0" i="1" u="none" strike="noStrike" kern="1200" cap="none" dirty="0" smtClean="0">
                <a:solidFill>
                  <a:schemeClr val="dk1"/>
                </a:solidFill>
                <a:effectLst/>
                <a:latin typeface="Calibri"/>
                <a:ea typeface="Calibri"/>
                <a:cs typeface="Calibri"/>
                <a:sym typeface="Calibri"/>
              </a:rPr>
              <a:t>Teaching Children Mathematics</a:t>
            </a:r>
            <a:r>
              <a:rPr lang="en-US" sz="1200" b="0" i="0" u="none" strike="noStrike" kern="1200" cap="none" dirty="0" smtClean="0">
                <a:solidFill>
                  <a:schemeClr val="dk1"/>
                </a:solidFill>
                <a:effectLst/>
                <a:latin typeface="Calibri"/>
                <a:ea typeface="Calibri"/>
                <a:cs typeface="Calibri"/>
                <a:sym typeface="Calibri"/>
              </a:rPr>
              <a:t> 4, no. 7 (1998): 410 – 414.</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11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dirty="0" smtClean="0"/>
              <a:t>See PD Facilitation</a:t>
            </a:r>
            <a:r>
              <a:rPr lang="en-US" baseline="0" dirty="0" smtClean="0"/>
              <a:t> Guide for more information about potential Opening Activities</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9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274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dirty="0">
              <a:solidFill>
                <a:srgbClr val="FF0000"/>
              </a:solidFill>
            </a:endParaRPr>
          </a:p>
        </p:txBody>
      </p:sp>
      <p:sp>
        <p:nvSpPr>
          <p:cNvPr id="210" name="Shape 21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extLst>
      <p:ext uri="{BB962C8B-B14F-4D97-AF65-F5344CB8AC3E}">
        <p14:creationId xmlns:p14="http://schemas.microsoft.com/office/powerpoint/2010/main" val="101736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solidFill>
                <a:srgbClr val="FF0000"/>
              </a:solidFill>
            </a:endParaRPr>
          </a:p>
        </p:txBody>
      </p:sp>
      <p:sp>
        <p:nvSpPr>
          <p:cNvPr id="317" name="Shape 317"/>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30</a:t>
            </a:fld>
            <a:endParaRPr lang="en-US"/>
          </a:p>
        </p:txBody>
      </p:sp>
    </p:spTree>
    <p:extLst>
      <p:ext uri="{BB962C8B-B14F-4D97-AF65-F5344CB8AC3E}">
        <p14:creationId xmlns:p14="http://schemas.microsoft.com/office/powerpoint/2010/main" val="1968183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128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dirty="0"/>
          </a:p>
        </p:txBody>
      </p:sp>
      <p:sp>
        <p:nvSpPr>
          <p:cNvPr id="346" name="Shape 346"/>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32</a:t>
            </a:fld>
            <a:endParaRPr lang="en-US"/>
          </a:p>
        </p:txBody>
      </p:sp>
    </p:spTree>
    <p:extLst>
      <p:ext uri="{BB962C8B-B14F-4D97-AF65-F5344CB8AC3E}">
        <p14:creationId xmlns:p14="http://schemas.microsoft.com/office/powerpoint/2010/main" val="337209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baseline="0" dirty="0" smtClean="0">
              <a:solidFill>
                <a:srgbClr val="FF0000"/>
              </a:solidFill>
            </a:endParaRPr>
          </a:p>
        </p:txBody>
      </p:sp>
      <p:sp>
        <p:nvSpPr>
          <p:cNvPr id="270" name="Shape 27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34</a:t>
            </a:fld>
            <a:endParaRPr lang="en-US"/>
          </a:p>
        </p:txBody>
      </p:sp>
    </p:spTree>
    <p:extLst>
      <p:ext uri="{BB962C8B-B14F-4D97-AF65-F5344CB8AC3E}">
        <p14:creationId xmlns:p14="http://schemas.microsoft.com/office/powerpoint/2010/main" val="715103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dirty="0">
              <a:solidFill>
                <a:srgbClr val="FF0000"/>
              </a:solidFill>
            </a:endParaRPr>
          </a:p>
        </p:txBody>
      </p:sp>
      <p:sp>
        <p:nvSpPr>
          <p:cNvPr id="210" name="Shape 21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37</a:t>
            </a:fld>
            <a:endParaRPr lang="en-US"/>
          </a:p>
        </p:txBody>
      </p:sp>
    </p:spTree>
    <p:extLst>
      <p:ext uri="{BB962C8B-B14F-4D97-AF65-F5344CB8AC3E}">
        <p14:creationId xmlns:p14="http://schemas.microsoft.com/office/powerpoint/2010/main" val="89788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269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8768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solidFill>
                <a:srgbClr val="FF0000"/>
              </a:solidFill>
            </a:endParaRPr>
          </a:p>
        </p:txBody>
      </p:sp>
      <p:sp>
        <p:nvSpPr>
          <p:cNvPr id="375" name="Shape 3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75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dirty="0" smtClean="0"/>
              <a:t>See PD Facilitation</a:t>
            </a:r>
            <a:r>
              <a:rPr lang="en-US" baseline="0" dirty="0" smtClean="0"/>
              <a:t> Guide for more information about potential Opening Activities</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928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baseline="0" dirty="0" smtClean="0">
              <a:solidFill>
                <a:srgbClr val="FF0000"/>
              </a:solidFill>
            </a:endParaRPr>
          </a:p>
          <a:p>
            <a:endParaRPr lang="en-US" dirty="0">
              <a:solidFill>
                <a:srgbClr val="FF0000"/>
              </a:solidFill>
            </a:endParaRPr>
          </a:p>
        </p:txBody>
      </p:sp>
      <p:sp>
        <p:nvSpPr>
          <p:cNvPr id="413" name="Shape 4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165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44</a:t>
            </a:fld>
            <a:endParaRPr lang="en-US"/>
          </a:p>
        </p:txBody>
      </p:sp>
    </p:spTree>
    <p:extLst>
      <p:ext uri="{BB962C8B-B14F-4D97-AF65-F5344CB8AC3E}">
        <p14:creationId xmlns:p14="http://schemas.microsoft.com/office/powerpoint/2010/main" val="1696276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420" name="Shape 4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61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might wish to share a slide with the Community Agreements created during Module 1 with the group – both as a reminder, and as a way to open conversation</a:t>
            </a:r>
            <a:r>
              <a:rPr lang="en-US" i="1" baseline="0" dirty="0" smtClean="0"/>
              <a:t> about whether any revisions need to be made, or whether particular attention needs to be paid to one or more of the agreements. </a:t>
            </a:r>
            <a:endParaRPr lang="en-US" i="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17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i="1" dirty="0">
              <a:solidFill>
                <a:srgbClr val="FF0000"/>
              </a:solidFill>
            </a:endParaRPr>
          </a:p>
        </p:txBody>
      </p:sp>
      <p:sp>
        <p:nvSpPr>
          <p:cNvPr id="182" name="Shape 182"/>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6</a:t>
            </a:fld>
            <a:endParaRPr lang="en-US"/>
          </a:p>
        </p:txBody>
      </p:sp>
    </p:spTree>
    <p:extLst>
      <p:ext uri="{BB962C8B-B14F-4D97-AF65-F5344CB8AC3E}">
        <p14:creationId xmlns:p14="http://schemas.microsoft.com/office/powerpoint/2010/main" val="281843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This slide can be used to</a:t>
            </a:r>
            <a:r>
              <a:rPr lang="en-US" baseline="0" dirty="0" smtClean="0"/>
              <a:t> </a:t>
            </a:r>
            <a:r>
              <a:rPr lang="en-US" dirty="0" smtClean="0"/>
              <a:t>type </a:t>
            </a:r>
            <a:r>
              <a:rPr lang="en-US" dirty="0"/>
              <a:t>in participant </a:t>
            </a:r>
            <a:r>
              <a:rPr lang="en-US" dirty="0" smtClean="0"/>
              <a:t>responses</a:t>
            </a:r>
            <a:endParaRPr lang="en-US" dirty="0"/>
          </a:p>
        </p:txBody>
      </p:sp>
      <p:sp>
        <p:nvSpPr>
          <p:cNvPr id="191" name="Shape 191"/>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extLst>
      <p:ext uri="{BB962C8B-B14F-4D97-AF65-F5344CB8AC3E}">
        <p14:creationId xmlns:p14="http://schemas.microsoft.com/office/powerpoint/2010/main" val="194483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solidFill>
                  <a:srgbClr val="FF0000"/>
                </a:solidFill>
              </a:rPr>
              <a:t>Suggested:</a:t>
            </a:r>
            <a:r>
              <a:rPr lang="en-US" baseline="0" dirty="0" smtClean="0">
                <a:solidFill>
                  <a:srgbClr val="FF0000"/>
                </a:solidFill>
              </a:rPr>
              <a:t> show first 6:26 minutes of this 11:32 - minute talk. </a:t>
            </a:r>
          </a:p>
          <a:p>
            <a:endParaRPr lang="en-US" dirty="0" smtClean="0">
              <a:solidFill>
                <a:srgbClr val="FF0000"/>
              </a:solidFill>
            </a:endParaRPr>
          </a:p>
          <a:p>
            <a:r>
              <a:rPr lang="en-US" dirty="0" smtClean="0">
                <a:solidFill>
                  <a:srgbClr val="FF0000"/>
                </a:solidFill>
              </a:rPr>
              <a:t>Another excellent, but lengthier talk, </a:t>
            </a:r>
            <a:r>
              <a:rPr lang="en-US" i="1" dirty="0" smtClean="0">
                <a:solidFill>
                  <a:srgbClr val="FF0000"/>
                </a:solidFill>
              </a:rPr>
              <a:t>Beyond Relevance &amp; Real World: Strong Strategies for Student Engagement,</a:t>
            </a:r>
            <a:r>
              <a:rPr lang="en-US" i="1" baseline="0" dirty="0" smtClean="0">
                <a:solidFill>
                  <a:srgbClr val="FF0000"/>
                </a:solidFill>
              </a:rPr>
              <a:t> </a:t>
            </a:r>
            <a:r>
              <a:rPr lang="en-US" dirty="0" smtClean="0">
                <a:solidFill>
                  <a:srgbClr val="FF0000"/>
                </a:solidFill>
              </a:rPr>
              <a:t>by Dan Meyer</a:t>
            </a:r>
            <a:r>
              <a:rPr lang="en-US" baseline="0" dirty="0" smtClean="0">
                <a:solidFill>
                  <a:srgbClr val="FF0000"/>
                </a:solidFill>
              </a:rPr>
              <a:t> regarding tasks was given at the </a:t>
            </a:r>
            <a:r>
              <a:rPr lang="en-US" sz="1200" b="0" i="0" u="none" strike="noStrike" kern="1200" cap="none" dirty="0" smtClean="0">
                <a:solidFill>
                  <a:schemeClr val="dk1"/>
                </a:solidFill>
                <a:effectLst/>
                <a:latin typeface="Calibri"/>
                <a:ea typeface="Calibri"/>
                <a:cs typeface="Calibri"/>
                <a:sym typeface="Calibri"/>
              </a:rPr>
              <a:t>NCTM Annual Conference April, 2016 in San Francisco. It is available online at </a:t>
            </a:r>
            <a:r>
              <a:rPr lang="pt-BR" sz="1200" b="0" i="0" u="sng" strike="noStrike" kern="1200" cap="none" dirty="0" smtClean="0">
                <a:solidFill>
                  <a:schemeClr val="dk1"/>
                </a:solidFill>
                <a:effectLst/>
                <a:latin typeface="Calibri"/>
                <a:ea typeface="Calibri"/>
                <a:cs typeface="Calibri"/>
                <a:sym typeface="Calibri"/>
                <a:hlinkClick r:id="rId3"/>
              </a:rPr>
              <a:t>https://vimeo.com/163821742</a:t>
            </a:r>
            <a:r>
              <a:rPr lang="pt-BR" sz="1200" b="0" i="0" u="none" strike="noStrike" kern="1200" cap="none" dirty="0" smtClean="0">
                <a:solidFill>
                  <a:schemeClr val="dk1"/>
                </a:solidFill>
                <a:effectLst/>
                <a:latin typeface="Calibri"/>
                <a:ea typeface="Calibri"/>
                <a:cs typeface="Calibri"/>
                <a:sym typeface="Calibri"/>
              </a:rPr>
              <a:t> . </a:t>
            </a:r>
            <a:endParaRPr lang="en-US" dirty="0">
              <a:solidFill>
                <a:srgbClr val="FF0000"/>
              </a:solidFill>
            </a:endParaRPr>
          </a:p>
        </p:txBody>
      </p:sp>
      <p:sp>
        <p:nvSpPr>
          <p:cNvPr id="191" name="Shape 191"/>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extLst>
      <p:ext uri="{BB962C8B-B14F-4D97-AF65-F5344CB8AC3E}">
        <p14:creationId xmlns:p14="http://schemas.microsoft.com/office/powerpoint/2010/main" val="156372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dirty="0">
              <a:solidFill>
                <a:srgbClr val="FF0000"/>
              </a:solidFill>
            </a:endParaRPr>
          </a:p>
        </p:txBody>
      </p:sp>
      <p:sp>
        <p:nvSpPr>
          <p:cNvPr id="210" name="Shape 21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10</a:t>
            </a:fld>
            <a:endParaRPr lang="en-US"/>
          </a:p>
        </p:txBody>
      </p:sp>
    </p:spTree>
    <p:extLst>
      <p:ext uri="{BB962C8B-B14F-4D97-AF65-F5344CB8AC3E}">
        <p14:creationId xmlns:p14="http://schemas.microsoft.com/office/powerpoint/2010/main" val="58235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23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7" name="Shape 1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6831" y="101885"/>
            <a:ext cx="8584764" cy="1429367"/>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rot="5400000">
            <a:off x="1247066" y="895700"/>
            <a:ext cx="4440068" cy="6019799"/>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9"/>
        <p:cNvGrpSpPr/>
        <p:nvPr/>
      </p:nvGrpSpPr>
      <p:grpSpPr>
        <a:xfrm>
          <a:off x="0" y="0"/>
          <a:ext cx="0" cy="0"/>
          <a:chOff x="0" y="0"/>
          <a:chExt cx="0" cy="0"/>
        </a:xfrm>
      </p:grpSpPr>
      <p:sp>
        <p:nvSpPr>
          <p:cNvPr id="21" name="Shape 21"/>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59036"/>
            <a:ext cx="8229600" cy="4525433"/>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4583"/>
            <a:ext cx="4040187" cy="641348"/>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5933"/>
            <a:ext cx="4040187" cy="39497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6" y="1534583"/>
            <a:ext cx="4041774" cy="641348"/>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6" y="2175933"/>
            <a:ext cx="4041774" cy="39497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2"/>
            <a:ext cx="3008313" cy="1162048"/>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sz="2000" b="1"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3575050" y="1649956"/>
            <a:ext cx="5111750" cy="4475678"/>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1756788"/>
            <a:ext cx="3008313" cy="4368844"/>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2288" y="4800600"/>
            <a:ext cx="5486399" cy="567267"/>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sz="2000" b="1"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a:spLocks noGrp="1"/>
          </p:cNvSpPr>
          <p:nvPr>
            <p:ph type="pic" idx="2"/>
          </p:nvPr>
        </p:nvSpPr>
        <p:spPr>
          <a:xfrm>
            <a:off x="1792288" y="1721176"/>
            <a:ext cx="5486399" cy="3007455"/>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1792288" y="5367867"/>
            <a:ext cx="5486399" cy="804332"/>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rot="5400000">
            <a:off x="2309283" y="-193046"/>
            <a:ext cx="4525433" cy="8229600"/>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413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1pPr>
            <a:lvl2pPr marL="742950" marR="0" lvl="1" indent="-18415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2pPr>
            <a:lvl3pPr marL="1143000" marR="0" lvl="2"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34325" y="0"/>
            <a:ext cx="9178324" cy="1600199"/>
          </a:xfrm>
          <a:prstGeom prst="rect">
            <a:avLst/>
          </a:prstGeom>
          <a:solidFill>
            <a:srgbClr val="100E2F"/>
          </a:solidFill>
          <a:ln w="9525" cap="flat" cmpd="sng">
            <a:solidFill>
              <a:srgbClr val="FABD1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5" name="Shape 25"/>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59036"/>
            <a:ext cx="8229600" cy="4525433"/>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p:nvPr/>
        </p:nvSpPr>
        <p:spPr>
          <a:xfrm>
            <a:off x="3074211" y="6507262"/>
            <a:ext cx="269438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rgbClr val="7F7F7F"/>
                </a:solidFill>
                <a:latin typeface="Calibri"/>
                <a:ea typeface="Calibri"/>
                <a:cs typeface="Calibri"/>
                <a:sym typeface="Calibri"/>
              </a:rPr>
              <a:t>Bridging Math Practices Project</a:t>
            </a: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dan_meyer_math_curriculum_makeover?language=en" TargetMode="External"/><Relationship Id="rId4" Type="http://schemas.openxmlformats.org/officeDocument/2006/relationships/image" Target="../media/image5.tif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560472">
            <a:off x="2814612" y="3184892"/>
            <a:ext cx="2494330" cy="245190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25" name="Shape 125"/>
          <p:cNvSpPr txBox="1"/>
          <p:nvPr/>
        </p:nvSpPr>
        <p:spPr>
          <a:xfrm>
            <a:off x="375728" y="635726"/>
            <a:ext cx="85216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4070" b="0" i="0" u="none" strike="noStrike" cap="none">
                <a:solidFill>
                  <a:schemeClr val="dk1"/>
                </a:solidFill>
                <a:latin typeface="Arial"/>
                <a:ea typeface="Arial"/>
                <a:cs typeface="Arial"/>
                <a:sym typeface="Arial"/>
              </a:rPr>
              <a:t>Module 2: Prompting Argumentation </a:t>
            </a:r>
          </a:p>
        </p:txBody>
      </p:sp>
      <p:sp>
        <p:nvSpPr>
          <p:cNvPr id="126" name="Shape 126"/>
          <p:cNvSpPr txBox="1"/>
          <p:nvPr/>
        </p:nvSpPr>
        <p:spPr>
          <a:xfrm>
            <a:off x="521777" y="155335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600" b="0" i="0" u="none" strike="noStrike" cap="none">
                <a:solidFill>
                  <a:schemeClr val="dk1"/>
                </a:solidFill>
                <a:latin typeface="Arial"/>
                <a:ea typeface="Arial"/>
                <a:cs typeface="Arial"/>
                <a:sym typeface="Arial"/>
              </a:rPr>
              <a:t>Focus on Tasks</a:t>
            </a:r>
          </a:p>
        </p:txBody>
      </p:sp>
      <p:sp>
        <p:nvSpPr>
          <p:cNvPr id="129" name="Shape 129"/>
          <p:cNvSpPr txBox="1"/>
          <p:nvPr/>
        </p:nvSpPr>
        <p:spPr>
          <a:xfrm>
            <a:off x="4857325" y="4051100"/>
            <a:ext cx="5733300" cy="669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 name="TextBox 1"/>
          <p:cNvSpPr txBox="1"/>
          <p:nvPr/>
        </p:nvSpPr>
        <p:spPr>
          <a:xfrm>
            <a:off x="6286188" y="3025056"/>
            <a:ext cx="2611239" cy="1477328"/>
          </a:xfrm>
          <a:prstGeom prst="rect">
            <a:avLst/>
          </a:prstGeom>
          <a:noFill/>
        </p:spPr>
        <p:txBody>
          <a:bodyPr wrap="square" rtlCol="0">
            <a:spAutoFit/>
          </a:bodyPr>
          <a:lstStyle/>
          <a:p>
            <a:r>
              <a:rPr lang="en-US" sz="2000" i="1" dirty="0" smtClean="0"/>
              <a:t>Children must be taught HOW to think not WHAT to think.</a:t>
            </a:r>
            <a:r>
              <a:rPr lang="en-US" dirty="0" smtClean="0"/>
              <a:t>  	</a:t>
            </a:r>
          </a:p>
          <a:p>
            <a:pPr algn="r"/>
            <a:r>
              <a:rPr lang="en-US" sz="1600" dirty="0" smtClean="0"/>
              <a:t>- </a:t>
            </a:r>
            <a:r>
              <a:rPr lang="en-US" sz="1600" i="1" dirty="0" smtClean="0"/>
              <a:t>Margaret Mead</a:t>
            </a:r>
            <a:endParaRPr lang="en-US" sz="1600" dirty="0"/>
          </a:p>
        </p:txBody>
      </p:sp>
      <p:sp>
        <p:nvSpPr>
          <p:cNvPr id="12" name="TextBox 11"/>
          <p:cNvSpPr txBox="1"/>
          <p:nvPr/>
        </p:nvSpPr>
        <p:spPr>
          <a:xfrm>
            <a:off x="190500" y="6094741"/>
            <a:ext cx="2933700" cy="523220"/>
          </a:xfrm>
          <a:prstGeom prst="rect">
            <a:avLst/>
          </a:prstGeom>
          <a:noFill/>
        </p:spPr>
        <p:txBody>
          <a:bodyPr wrap="square" rtlCol="0">
            <a:spAutoFit/>
          </a:bodyPr>
          <a:lstStyle/>
          <a:p>
            <a:r>
              <a:rPr lang="en-US" dirty="0" smtClean="0">
                <a:solidFill>
                  <a:schemeClr val="bg1"/>
                </a:solidFill>
              </a:rPr>
              <a:t>Bridging Math Practices</a:t>
            </a:r>
          </a:p>
          <a:p>
            <a:r>
              <a:rPr lang="en-US" dirty="0" smtClean="0">
                <a:solidFill>
                  <a:schemeClr val="bg1"/>
                </a:solidFill>
              </a:rPr>
              <a:t>Math-Science Partnership Grant</a:t>
            </a:r>
            <a:endParaRPr lang="en-US" dirty="0">
              <a:solidFill>
                <a:schemeClr val="bg1"/>
              </a:solidFill>
            </a:endParaRPr>
          </a:p>
        </p:txBody>
      </p:sp>
      <p:pic>
        <p:nvPicPr>
          <p:cNvPr id="5" name="Picture 4"/>
          <p:cNvPicPr>
            <a:picLocks noChangeAspect="1"/>
          </p:cNvPicPr>
          <p:nvPr/>
        </p:nvPicPr>
        <p:blipFill>
          <a:blip r:embed="rId4"/>
          <a:stretch>
            <a:fillRect/>
          </a:stretch>
        </p:blipFill>
        <p:spPr>
          <a:xfrm rot="20514120">
            <a:off x="622054" y="3172350"/>
            <a:ext cx="2520135" cy="258345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endParaRPr>
              <a:solidFill>
                <a:schemeClr val="lt1"/>
              </a:solidFill>
            </a:endParaRPr>
          </a:p>
          <a:p>
            <a:pPr lvl="0" rtl="0">
              <a:spcBef>
                <a:spcPts val="0"/>
              </a:spcBef>
              <a:buNone/>
            </a:pPr>
            <a:r>
              <a:rPr lang="en-US">
                <a:solidFill>
                  <a:schemeClr val="lt1"/>
                </a:solidFill>
              </a:rPr>
              <a:t>Lenses for thinking about tasks</a:t>
            </a:r>
          </a:p>
          <a:p>
            <a:pPr lvl="0" rtl="0">
              <a:spcBef>
                <a:spcPts val="0"/>
              </a:spcBef>
              <a:buClr>
                <a:schemeClr val="dk1"/>
              </a:buClr>
              <a:buSzPct val="45833"/>
              <a:buFont typeface="Arial"/>
              <a:buNone/>
            </a:pPr>
            <a:endParaRPr sz="2400" i="1">
              <a:solidFill>
                <a:schemeClr val="lt1"/>
              </a:solidFill>
            </a:endParaRPr>
          </a:p>
          <a:p>
            <a:pPr lvl="0">
              <a:spcBef>
                <a:spcPts val="0"/>
              </a:spcBef>
              <a:buNone/>
            </a:pPr>
            <a:endParaRPr/>
          </a:p>
        </p:txBody>
      </p:sp>
      <p:sp>
        <p:nvSpPr>
          <p:cNvPr id="213" name="Shape 213"/>
          <p:cNvSpPr txBox="1">
            <a:spLocks noGrp="1"/>
          </p:cNvSpPr>
          <p:nvPr>
            <p:ph type="body" idx="1"/>
          </p:nvPr>
        </p:nvSpPr>
        <p:spPr>
          <a:xfrm>
            <a:off x="313765" y="1669011"/>
            <a:ext cx="8830235" cy="4525499"/>
          </a:xfrm>
          <a:prstGeom prst="rect">
            <a:avLst/>
          </a:prstGeom>
        </p:spPr>
        <p:txBody>
          <a:bodyPr lIns="91425" tIns="91425" rIns="91425" bIns="91425" anchor="t" anchorCtr="0">
            <a:noAutofit/>
          </a:bodyPr>
          <a:lstStyle/>
          <a:p>
            <a:pPr marL="0" lvl="0" indent="-69850" rtl="0">
              <a:spcBef>
                <a:spcPts val="0"/>
              </a:spcBef>
              <a:buClr>
                <a:schemeClr val="dk1"/>
              </a:buClr>
              <a:buSzPct val="45833"/>
              <a:buFont typeface="Arial"/>
              <a:buNone/>
            </a:pPr>
            <a:r>
              <a:rPr lang="en-US" sz="2800" b="1" dirty="0"/>
              <a:t>Lens 1: </a:t>
            </a:r>
            <a:r>
              <a:rPr lang="en-US" sz="2800" b="1" dirty="0" smtClean="0"/>
              <a:t>Engagement </a:t>
            </a:r>
            <a:endParaRPr lang="en-US" sz="2800" b="1" dirty="0"/>
          </a:p>
          <a:p>
            <a:pPr marL="1381125" lvl="0" indent="0" rtl="0">
              <a:spcBef>
                <a:spcPts val="0"/>
              </a:spcBef>
              <a:buClr>
                <a:schemeClr val="dk1"/>
              </a:buClr>
              <a:buSzPct val="45833"/>
              <a:buFont typeface="Arial"/>
              <a:buNone/>
            </a:pPr>
            <a:r>
              <a:rPr lang="en-US" sz="2400" dirty="0" smtClean="0"/>
              <a:t>Does </a:t>
            </a:r>
            <a:r>
              <a:rPr lang="en-US" sz="2400" dirty="0"/>
              <a:t>the </a:t>
            </a:r>
            <a:r>
              <a:rPr lang="en-US" sz="2400" dirty="0" smtClean="0"/>
              <a:t>task </a:t>
            </a:r>
            <a:r>
              <a:rPr lang="en-US" sz="2400" u="sng" dirty="0">
                <a:solidFill>
                  <a:schemeClr val="accent5"/>
                </a:solidFill>
              </a:rPr>
              <a:t>engage</a:t>
            </a:r>
            <a:r>
              <a:rPr lang="en-US" sz="2400" dirty="0">
                <a:solidFill>
                  <a:schemeClr val="accent5"/>
                </a:solidFill>
              </a:rPr>
              <a:t> </a:t>
            </a:r>
            <a:r>
              <a:rPr lang="en-US" sz="2400" dirty="0">
                <a:solidFill>
                  <a:schemeClr val="tx1"/>
                </a:solidFill>
              </a:rPr>
              <a:t>students </a:t>
            </a:r>
            <a:r>
              <a:rPr lang="en-US" sz="2400" u="sng" dirty="0">
                <a:solidFill>
                  <a:schemeClr val="accent5"/>
                </a:solidFill>
              </a:rPr>
              <a:t>in mathematical  </a:t>
            </a:r>
            <a:r>
              <a:rPr lang="en-US" sz="2400" u="sng" dirty="0" smtClean="0">
                <a:solidFill>
                  <a:schemeClr val="accent5"/>
                </a:solidFill>
              </a:rPr>
              <a:t>argumentation</a:t>
            </a:r>
            <a:r>
              <a:rPr lang="en-US" sz="2400" dirty="0">
                <a:solidFill>
                  <a:schemeClr val="tx1"/>
                </a:solidFill>
              </a:rPr>
              <a:t>? </a:t>
            </a:r>
            <a:endParaRPr lang="en-US" sz="2400" dirty="0" smtClean="0">
              <a:solidFill>
                <a:schemeClr val="tx1"/>
              </a:solidFill>
            </a:endParaRPr>
          </a:p>
          <a:p>
            <a:pPr marL="1381125" lvl="0" indent="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2: </a:t>
            </a:r>
            <a:r>
              <a:rPr lang="en-US" sz="2800" b="1" dirty="0" smtClean="0">
                <a:solidFill>
                  <a:schemeClr val="tx1"/>
                </a:solidFill>
              </a:rPr>
              <a:t>Student Learning</a:t>
            </a:r>
            <a:endParaRPr lang="en-US" sz="2800" b="1" dirty="0">
              <a:solidFill>
                <a:schemeClr val="tx1"/>
              </a:solidFill>
            </a:endParaRPr>
          </a:p>
          <a:p>
            <a:pPr marL="1381125" lvl="0" indent="0" rtl="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do you want the </a:t>
            </a:r>
            <a:r>
              <a:rPr lang="en-US" sz="2400" u="sng" dirty="0">
                <a:solidFill>
                  <a:schemeClr val="accent5"/>
                </a:solidFill>
              </a:rPr>
              <a:t>students to learn</a:t>
            </a:r>
            <a:r>
              <a:rPr lang="en-US" sz="2400" dirty="0">
                <a:solidFill>
                  <a:schemeClr val="tx1"/>
                </a:solidFill>
              </a:rPr>
              <a:t> from the </a:t>
            </a:r>
            <a:r>
              <a:rPr lang="en-US" sz="2400" dirty="0" smtClean="0">
                <a:solidFill>
                  <a:schemeClr val="tx1"/>
                </a:solidFill>
              </a:rPr>
              <a:t>mathematical </a:t>
            </a:r>
            <a:r>
              <a:rPr lang="en-US" sz="2400" dirty="0">
                <a:solidFill>
                  <a:schemeClr val="tx1"/>
                </a:solidFill>
              </a:rPr>
              <a:t>argumentation task?</a:t>
            </a:r>
          </a:p>
          <a:p>
            <a:pPr marL="914400" lvl="0" indent="38735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3:</a:t>
            </a:r>
            <a:r>
              <a:rPr lang="en-US" sz="2800" dirty="0">
                <a:solidFill>
                  <a:schemeClr val="tx1"/>
                </a:solidFill>
              </a:rPr>
              <a:t> </a:t>
            </a:r>
            <a:r>
              <a:rPr lang="en-US" sz="2800" b="1" dirty="0" smtClean="0">
                <a:solidFill>
                  <a:schemeClr val="tx1"/>
                </a:solidFill>
              </a:rPr>
              <a:t>Teacher Purpose</a:t>
            </a:r>
            <a:endParaRPr lang="en-US" sz="2800" b="1" dirty="0">
              <a:solidFill>
                <a:schemeClr val="tx1"/>
              </a:solidFill>
            </a:endParaRPr>
          </a:p>
          <a:p>
            <a:pPr marL="1381125" lvl="0" indent="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will </a:t>
            </a:r>
            <a:r>
              <a:rPr lang="en-US" sz="2400" dirty="0" smtClean="0">
                <a:solidFill>
                  <a:schemeClr val="tx1"/>
                </a:solidFill>
              </a:rPr>
              <a:t>you </a:t>
            </a:r>
            <a:r>
              <a:rPr lang="en-US" sz="2400" u="sng" dirty="0">
                <a:solidFill>
                  <a:schemeClr val="accent5"/>
                </a:solidFill>
              </a:rPr>
              <a:t>learn about </a:t>
            </a:r>
            <a:r>
              <a:rPr lang="en-US" sz="2400" u="sng" dirty="0" smtClean="0">
                <a:solidFill>
                  <a:schemeClr val="accent5"/>
                </a:solidFill>
              </a:rPr>
              <a:t>students </a:t>
            </a:r>
            <a:r>
              <a:rPr lang="en-US" sz="2400" dirty="0">
                <a:solidFill>
                  <a:schemeClr val="tx1"/>
                </a:solidFill>
              </a:rPr>
              <a:t>by using the </a:t>
            </a:r>
            <a:r>
              <a:rPr lang="en-US" sz="2400" dirty="0" smtClean="0">
                <a:solidFill>
                  <a:schemeClr val="tx1"/>
                </a:solidFill>
              </a:rPr>
              <a:t>mathematical </a:t>
            </a:r>
            <a:r>
              <a:rPr lang="en-US" sz="2400" dirty="0">
                <a:solidFill>
                  <a:schemeClr val="tx1"/>
                </a:solidFill>
              </a:rPr>
              <a:t>argumentation task? </a:t>
            </a:r>
          </a:p>
        </p:txBody>
      </p:sp>
      <p:sp>
        <p:nvSpPr>
          <p:cNvPr id="4" name="Left Arrow 3"/>
          <p:cNvSpPr/>
          <p:nvPr/>
        </p:nvSpPr>
        <p:spPr>
          <a:xfrm rot="20886035">
            <a:off x="5730811" y="1431943"/>
            <a:ext cx="1467982" cy="609600"/>
          </a:xfrm>
          <a:prstGeom prst="leftArrow">
            <a:avLst>
              <a:gd name="adj1" fmla="val 28255"/>
              <a:gd name="adj2" fmla="val 4412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41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1: Engagement </a:t>
            </a:r>
            <a:endParaRPr lang="en-US" dirty="0"/>
          </a:p>
        </p:txBody>
      </p:sp>
      <p:sp>
        <p:nvSpPr>
          <p:cNvPr id="8" name="Text Placeholder 7"/>
          <p:cNvSpPr>
            <a:spLocks noGrp="1"/>
          </p:cNvSpPr>
          <p:nvPr>
            <p:ph type="body" idx="1"/>
          </p:nvPr>
        </p:nvSpPr>
        <p:spPr>
          <a:xfrm>
            <a:off x="182880" y="1659036"/>
            <a:ext cx="8848577" cy="452543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i="1" dirty="0" smtClean="0"/>
              <a:t>Does the task engage students in mathematical argumentation?</a:t>
            </a:r>
          </a:p>
          <a:p>
            <a:pPr marL="0" marR="0" lvl="0" indent="0" defTabSz="914400" eaLnBrk="1" fontAlgn="auto" latinLnBrk="0" hangingPunct="1">
              <a:lnSpc>
                <a:spcPct val="100000"/>
              </a:lnSpc>
              <a:spcBef>
                <a:spcPts val="0"/>
              </a:spcBef>
              <a:spcAft>
                <a:spcPts val="0"/>
              </a:spcAft>
              <a:buClrTx/>
              <a:buSzTx/>
              <a:buFontTx/>
              <a:buNone/>
              <a:tabLst/>
              <a:defRPr/>
            </a:pPr>
            <a:endParaRPr lang="en-US" sz="2400" i="1" dirty="0"/>
          </a:p>
          <a:p>
            <a:pPr marL="920750" marR="0" lvl="0" indent="-511175" defTabSz="914400" eaLnBrk="1" fontAlgn="auto" latinLnBrk="0" hangingPunct="1">
              <a:lnSpc>
                <a:spcPct val="100000"/>
              </a:lnSpc>
              <a:spcBef>
                <a:spcPts val="0"/>
              </a:spcBef>
              <a:spcAft>
                <a:spcPts val="600"/>
              </a:spcAft>
              <a:buClrTx/>
              <a:buSzTx/>
              <a:buFontTx/>
              <a:buNone/>
              <a:defRPr/>
            </a:pPr>
            <a:r>
              <a:rPr lang="en-US" sz="2400" dirty="0" smtClean="0"/>
              <a:t>Questions to consider: </a:t>
            </a:r>
          </a:p>
          <a:p>
            <a:pPr marL="920750" indent="-511175">
              <a:spcBef>
                <a:spcPts val="0"/>
              </a:spcBef>
              <a:spcAft>
                <a:spcPts val="600"/>
              </a:spcAft>
              <a:buClrTx/>
              <a:buSzTx/>
            </a:pPr>
            <a:r>
              <a:rPr lang="en-US" sz="2400" dirty="0" smtClean="0"/>
              <a:t>Does the task promote a mathematical discourse? A conversation? Would this discourse include argumentation?</a:t>
            </a:r>
          </a:p>
          <a:p>
            <a:pPr marL="920750" indent="-511175">
              <a:spcBef>
                <a:spcPts val="0"/>
              </a:spcBef>
              <a:spcAft>
                <a:spcPts val="600"/>
              </a:spcAft>
              <a:buClrTx/>
              <a:buSzTx/>
            </a:pPr>
            <a:r>
              <a:rPr lang="en-US" sz="2400" dirty="0" smtClean="0"/>
              <a:t>Does the task prompt students to articulate a chain of reasoning? </a:t>
            </a:r>
          </a:p>
          <a:p>
            <a:pPr marL="920750" indent="-511175">
              <a:spcBef>
                <a:spcPts val="0"/>
              </a:spcBef>
              <a:spcAft>
                <a:spcPts val="600"/>
              </a:spcAft>
              <a:buClrTx/>
              <a:buSzTx/>
            </a:pPr>
            <a:r>
              <a:rPr lang="en-US" sz="2400" dirty="0" smtClean="0"/>
              <a:t>Does the task prompt students to write or otherwise record their chain or reasoning to show a result, answer, or other claim is true?</a:t>
            </a:r>
            <a:endParaRPr lang="en-US" sz="2400" i="1" dirty="0"/>
          </a:p>
        </p:txBody>
      </p:sp>
    </p:spTree>
    <p:extLst>
      <p:ext uri="{BB962C8B-B14F-4D97-AF65-F5344CB8AC3E}">
        <p14:creationId xmlns:p14="http://schemas.microsoft.com/office/powerpoint/2010/main" val="2016641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1: How much is shaded?</a:t>
            </a:r>
            <a:br>
              <a:rPr lang="en-US" dirty="0" smtClean="0"/>
            </a:br>
            <a:r>
              <a:rPr lang="en-US" sz="2400" dirty="0" smtClean="0">
                <a:solidFill>
                  <a:schemeClr val="bg1"/>
                </a:solidFill>
              </a:rPr>
              <a:t>Does the task engage students in argumentation</a:t>
            </a:r>
            <a:r>
              <a:rPr lang="en-US" sz="2400" dirty="0"/>
              <a:t>?</a:t>
            </a:r>
          </a:p>
        </p:txBody>
      </p:sp>
      <p:sp>
        <p:nvSpPr>
          <p:cNvPr id="3" name="Text Placeholder 2"/>
          <p:cNvSpPr>
            <a:spLocks noGrp="1"/>
          </p:cNvSpPr>
          <p:nvPr>
            <p:ph type="body" idx="1"/>
          </p:nvPr>
        </p:nvSpPr>
        <p:spPr/>
        <p:txBody>
          <a:bodyPr/>
          <a:lstStyle/>
          <a:p>
            <a:r>
              <a:rPr lang="en-US" dirty="0" smtClean="0"/>
              <a:t>Original</a:t>
            </a:r>
            <a:endParaRPr lang="en-US" dirty="0"/>
          </a:p>
        </p:txBody>
      </p:sp>
      <p:sp>
        <p:nvSpPr>
          <p:cNvPr id="4" name="Text Placeholder 3"/>
          <p:cNvSpPr>
            <a:spLocks noGrp="1"/>
          </p:cNvSpPr>
          <p:nvPr>
            <p:ph type="body" idx="2"/>
          </p:nvPr>
        </p:nvSpPr>
        <p:spPr>
          <a:xfrm>
            <a:off x="457200" y="2175931"/>
            <a:ext cx="4040187" cy="3949702"/>
          </a:xfrm>
        </p:spPr>
        <p:txBody>
          <a:bodyPr/>
          <a:lstStyle/>
          <a:p>
            <a:pPr lvl="0">
              <a:spcBef>
                <a:spcPts val="0"/>
              </a:spcBef>
              <a:buSzPct val="45833"/>
              <a:buNone/>
            </a:pPr>
            <a:r>
              <a:rPr lang="en-US" dirty="0" smtClean="0">
                <a:latin typeface="Comic Sans MS"/>
                <a:ea typeface="Comic Sans MS"/>
                <a:cs typeface="Comic Sans MS"/>
                <a:sym typeface="Comic Sans MS"/>
              </a:rPr>
              <a:t>	</a:t>
            </a:r>
          </a:p>
          <a:p>
            <a:pPr lvl="0">
              <a:spcBef>
                <a:spcPts val="0"/>
              </a:spcBef>
              <a:buSzPct val="45833"/>
              <a:buNone/>
            </a:pPr>
            <a:r>
              <a:rPr lang="en-US" dirty="0">
                <a:latin typeface="Comic Sans MS"/>
                <a:ea typeface="Comic Sans MS"/>
                <a:cs typeface="Comic Sans MS"/>
                <a:sym typeface="Comic Sans MS"/>
              </a:rPr>
              <a:t>	</a:t>
            </a:r>
            <a:r>
              <a:rPr lang="en-US" sz="2400" dirty="0" smtClean="0">
                <a:latin typeface="Comic Sans MS"/>
                <a:ea typeface="Comic Sans MS"/>
                <a:cs typeface="Comic Sans MS"/>
                <a:sym typeface="Comic Sans MS"/>
              </a:rPr>
              <a:t>What </a:t>
            </a:r>
            <a:r>
              <a:rPr lang="en-US" sz="2400" dirty="0">
                <a:latin typeface="Comic Sans MS"/>
                <a:ea typeface="Comic Sans MS"/>
                <a:cs typeface="Comic Sans MS"/>
                <a:sym typeface="Comic Sans MS"/>
              </a:rPr>
              <a:t>fraction of the rectangle below is shaded? </a:t>
            </a:r>
          </a:p>
        </p:txBody>
      </p:sp>
      <p:sp>
        <p:nvSpPr>
          <p:cNvPr id="5" name="Text Placeholder 4"/>
          <p:cNvSpPr>
            <a:spLocks noGrp="1"/>
          </p:cNvSpPr>
          <p:nvPr>
            <p:ph type="body" idx="3"/>
          </p:nvPr>
        </p:nvSpPr>
        <p:spPr/>
        <p:txBody>
          <a:bodyPr/>
          <a:lstStyle/>
          <a:p>
            <a:r>
              <a:rPr lang="en-US" dirty="0" smtClean="0"/>
              <a:t>Revision </a:t>
            </a:r>
            <a:endParaRPr lang="en-US" dirty="0"/>
          </a:p>
        </p:txBody>
      </p:sp>
      <p:sp>
        <p:nvSpPr>
          <p:cNvPr id="6" name="Text Placeholder 5"/>
          <p:cNvSpPr>
            <a:spLocks noGrp="1"/>
          </p:cNvSpPr>
          <p:nvPr>
            <p:ph type="body" idx="4"/>
          </p:nvPr>
        </p:nvSpPr>
        <p:spPr/>
        <p:txBody>
          <a:bodyPr/>
          <a:lstStyle/>
          <a:p>
            <a:pPr marL="114300" lvl="0" indent="0">
              <a:buNone/>
            </a:pPr>
            <a:r>
              <a:rPr lang="en-US" sz="2400" dirty="0">
                <a:latin typeface="Comic Sans MS"/>
                <a:ea typeface="Comic Sans MS"/>
                <a:cs typeface="Comic Sans MS"/>
                <a:sym typeface="Comic Sans MS"/>
              </a:rPr>
              <a:t>Laura says that ¼ of the rectangle is shaded. Do you think she is correct? </a:t>
            </a:r>
            <a:r>
              <a:rPr lang="en-US" sz="2400" dirty="0" smtClean="0">
                <a:latin typeface="Comic Sans MS"/>
                <a:ea typeface="Comic Sans MS"/>
                <a:cs typeface="Comic Sans MS"/>
                <a:sym typeface="Comic Sans MS"/>
              </a:rPr>
              <a:t>Explain why or why not.</a:t>
            </a:r>
            <a:endParaRPr lang="en-US" sz="2400" dirty="0">
              <a:latin typeface="Comic Sans MS"/>
              <a:ea typeface="Comic Sans MS"/>
              <a:cs typeface="Comic Sans MS"/>
              <a:sym typeface="Comic Sans MS"/>
            </a:endParaRPr>
          </a:p>
          <a:p>
            <a:endParaRPr lang="en-US" dirty="0"/>
          </a:p>
        </p:txBody>
      </p:sp>
      <p:pic>
        <p:nvPicPr>
          <p:cNvPr id="7" name="Shape 312"/>
          <p:cNvPicPr preferRelativeResize="0"/>
          <p:nvPr/>
        </p:nvPicPr>
        <p:blipFill rotWithShape="1">
          <a:blip r:embed="rId2">
            <a:alphaModFix/>
          </a:blip>
          <a:srcRect l="13150" t="9089" r="21292" b="-9090"/>
          <a:stretch/>
        </p:blipFill>
        <p:spPr>
          <a:xfrm>
            <a:off x="842296" y="4691966"/>
            <a:ext cx="2771132" cy="1011636"/>
          </a:xfrm>
          <a:prstGeom prst="rect">
            <a:avLst/>
          </a:prstGeom>
          <a:noFill/>
          <a:ln>
            <a:noFill/>
          </a:ln>
        </p:spPr>
      </p:pic>
      <p:pic>
        <p:nvPicPr>
          <p:cNvPr id="8" name="Shape 312"/>
          <p:cNvPicPr preferRelativeResize="0"/>
          <p:nvPr/>
        </p:nvPicPr>
        <p:blipFill rotWithShape="1">
          <a:blip r:embed="rId2">
            <a:alphaModFix/>
          </a:blip>
          <a:srcRect l="13150" t="9089" r="21292" b="-9090"/>
          <a:stretch/>
        </p:blipFill>
        <p:spPr>
          <a:xfrm>
            <a:off x="5198212" y="4677898"/>
            <a:ext cx="2771132" cy="1011636"/>
          </a:xfrm>
          <a:prstGeom prst="rect">
            <a:avLst/>
          </a:prstGeom>
          <a:noFill/>
          <a:ln>
            <a:noFill/>
          </a:ln>
        </p:spPr>
      </p:pic>
    </p:spTree>
    <p:extLst>
      <p:ext uri="{BB962C8B-B14F-4D97-AF65-F5344CB8AC3E}">
        <p14:creationId xmlns:p14="http://schemas.microsoft.com/office/powerpoint/2010/main" val="13659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1: The DJ Problem</a:t>
            </a:r>
            <a:br>
              <a:rPr lang="en-US" dirty="0" smtClean="0"/>
            </a:br>
            <a:r>
              <a:rPr lang="en-US" sz="2400" dirty="0" smtClean="0">
                <a:solidFill>
                  <a:schemeClr val="bg1"/>
                </a:solidFill>
              </a:rPr>
              <a:t>Does </a:t>
            </a:r>
            <a:r>
              <a:rPr lang="en-US" sz="2400" dirty="0">
                <a:solidFill>
                  <a:schemeClr val="bg1"/>
                </a:solidFill>
              </a:rPr>
              <a:t>the task engage students in argumentation</a:t>
            </a:r>
            <a:r>
              <a:rPr lang="en-US" sz="2400" dirty="0"/>
              <a:t>?</a:t>
            </a:r>
          </a:p>
        </p:txBody>
      </p:sp>
      <p:sp>
        <p:nvSpPr>
          <p:cNvPr id="3" name="Text Placeholder 2"/>
          <p:cNvSpPr>
            <a:spLocks noGrp="1"/>
          </p:cNvSpPr>
          <p:nvPr>
            <p:ph type="body" idx="1"/>
          </p:nvPr>
        </p:nvSpPr>
        <p:spPr/>
        <p:txBody>
          <a:bodyPr/>
          <a:lstStyle/>
          <a:p>
            <a:r>
              <a:rPr lang="en-US" dirty="0" smtClean="0"/>
              <a:t>Original</a:t>
            </a:r>
            <a:endParaRPr lang="en-US" dirty="0"/>
          </a:p>
        </p:txBody>
      </p:sp>
      <p:sp>
        <p:nvSpPr>
          <p:cNvPr id="4" name="Text Placeholder 3"/>
          <p:cNvSpPr>
            <a:spLocks noGrp="1"/>
          </p:cNvSpPr>
          <p:nvPr>
            <p:ph type="body" idx="2"/>
          </p:nvPr>
        </p:nvSpPr>
        <p:spPr/>
        <p:txBody>
          <a:bodyPr/>
          <a:lstStyle/>
          <a:p>
            <a:pPr marL="0" indent="0">
              <a:spcBef>
                <a:spcPts val="0"/>
              </a:spcBef>
              <a:buClrTx/>
              <a:buSzTx/>
              <a:buNone/>
            </a:pPr>
            <a:r>
              <a:rPr lang="en-US" dirty="0"/>
              <a:t>In preparation for the Prom, students are researching the costs of two local DJ companies. </a:t>
            </a:r>
            <a:endParaRPr lang="en-US" dirty="0" smtClean="0"/>
          </a:p>
          <a:p>
            <a:pPr marL="0" indent="0">
              <a:spcBef>
                <a:spcPts val="0"/>
              </a:spcBef>
              <a:buClrTx/>
              <a:buSzTx/>
              <a:buNone/>
            </a:pPr>
            <a:endParaRPr lang="en-US" dirty="0" smtClean="0"/>
          </a:p>
          <a:p>
            <a:pPr marL="0" indent="0">
              <a:spcBef>
                <a:spcPts val="0"/>
              </a:spcBef>
              <a:buClrTx/>
              <a:buSzTx/>
              <a:buNone/>
            </a:pPr>
            <a:r>
              <a:rPr lang="en-US" dirty="0" smtClean="0"/>
              <a:t>Music </a:t>
            </a:r>
            <a:r>
              <a:rPr lang="en-US" dirty="0"/>
              <a:t>Makers charges a fee of $200 and an additional $175 per hour. </a:t>
            </a:r>
            <a:endParaRPr lang="en-US" dirty="0" smtClean="0"/>
          </a:p>
          <a:p>
            <a:pPr marL="0" indent="0">
              <a:spcBef>
                <a:spcPts val="0"/>
              </a:spcBef>
              <a:buClrTx/>
              <a:buSzTx/>
              <a:buNone/>
            </a:pPr>
            <a:endParaRPr lang="en-US" dirty="0"/>
          </a:p>
          <a:p>
            <a:pPr marL="0" indent="0">
              <a:spcBef>
                <a:spcPts val="0"/>
              </a:spcBef>
              <a:buClrTx/>
              <a:buSzTx/>
              <a:buNone/>
            </a:pPr>
            <a:r>
              <a:rPr lang="en-US" dirty="0" smtClean="0"/>
              <a:t>Dance </a:t>
            </a:r>
            <a:r>
              <a:rPr lang="en-US" dirty="0"/>
              <a:t>Partners does not charge an initial fee, but charges $225 per hour. </a:t>
            </a:r>
            <a:endParaRPr lang="en-US" dirty="0" smtClean="0"/>
          </a:p>
          <a:p>
            <a:pPr marL="0" indent="0">
              <a:spcBef>
                <a:spcPts val="0"/>
              </a:spcBef>
              <a:buClrTx/>
              <a:buSzTx/>
              <a:buNone/>
            </a:pPr>
            <a:endParaRPr lang="en-US" dirty="0"/>
          </a:p>
          <a:p>
            <a:pPr marL="0" indent="0">
              <a:spcBef>
                <a:spcPts val="0"/>
              </a:spcBef>
              <a:buClrTx/>
              <a:buSzTx/>
              <a:buNone/>
            </a:pPr>
            <a:r>
              <a:rPr lang="en-US" dirty="0" smtClean="0"/>
              <a:t>Which </a:t>
            </a:r>
            <a:r>
              <a:rPr lang="en-US" dirty="0"/>
              <a:t>company would be more cost effective for the prom committee?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 Placeholder 4"/>
          <p:cNvSpPr>
            <a:spLocks noGrp="1"/>
          </p:cNvSpPr>
          <p:nvPr>
            <p:ph type="body" idx="3"/>
          </p:nvPr>
        </p:nvSpPr>
        <p:spPr/>
        <p:txBody>
          <a:bodyPr/>
          <a:lstStyle/>
          <a:p>
            <a:r>
              <a:rPr lang="en-US" dirty="0" smtClean="0"/>
              <a:t>Revision </a:t>
            </a:r>
            <a:endParaRPr lang="en-US" dirty="0"/>
          </a:p>
        </p:txBody>
      </p:sp>
      <p:sp>
        <p:nvSpPr>
          <p:cNvPr id="6" name="Text Placeholder 5"/>
          <p:cNvSpPr>
            <a:spLocks noGrp="1"/>
          </p:cNvSpPr>
          <p:nvPr>
            <p:ph type="body" idx="4"/>
          </p:nvPr>
        </p:nvSpPr>
        <p:spPr/>
        <p:txBody>
          <a:bodyPr/>
          <a:lstStyle/>
          <a:p>
            <a:pPr marL="0" indent="0">
              <a:spcBef>
                <a:spcPts val="0"/>
              </a:spcBef>
              <a:buClrTx/>
              <a:buSzTx/>
              <a:buNone/>
            </a:pPr>
            <a:r>
              <a:rPr lang="en-US" dirty="0">
                <a:solidFill>
                  <a:schemeClr val="tx1"/>
                </a:solidFill>
              </a:rPr>
              <a:t>In preparation for the Prom, students are researching the costs of two local DJ companies. </a:t>
            </a:r>
            <a:endParaRPr lang="en-US" dirty="0" smtClean="0">
              <a:solidFill>
                <a:schemeClr val="tx1"/>
              </a:solidFill>
            </a:endParaRPr>
          </a:p>
          <a:p>
            <a:pPr marL="0" indent="0">
              <a:spcBef>
                <a:spcPts val="0"/>
              </a:spcBef>
              <a:buClrTx/>
              <a:buSzTx/>
              <a:buNone/>
            </a:pPr>
            <a:endParaRPr lang="en-US" dirty="0">
              <a:solidFill>
                <a:schemeClr val="tx1"/>
              </a:solidFill>
            </a:endParaRPr>
          </a:p>
          <a:p>
            <a:pPr marL="0" indent="0">
              <a:spcBef>
                <a:spcPts val="0"/>
              </a:spcBef>
              <a:buClrTx/>
              <a:buSzTx/>
              <a:buNone/>
            </a:pPr>
            <a:r>
              <a:rPr lang="en-US" dirty="0" smtClean="0">
                <a:solidFill>
                  <a:schemeClr val="tx1"/>
                </a:solidFill>
              </a:rPr>
              <a:t>Music </a:t>
            </a:r>
            <a:r>
              <a:rPr lang="en-US" dirty="0">
                <a:solidFill>
                  <a:schemeClr val="tx1"/>
                </a:solidFill>
              </a:rPr>
              <a:t>Makers charges a fee of $200 and an additional $175 per hour. </a:t>
            </a:r>
            <a:endParaRPr lang="en-US" dirty="0" smtClean="0">
              <a:solidFill>
                <a:schemeClr val="tx1"/>
              </a:solidFill>
            </a:endParaRPr>
          </a:p>
          <a:p>
            <a:pPr marL="0" indent="0">
              <a:spcBef>
                <a:spcPts val="0"/>
              </a:spcBef>
              <a:buClrTx/>
              <a:buSzTx/>
              <a:buNone/>
            </a:pPr>
            <a:endParaRPr lang="en-US" dirty="0">
              <a:solidFill>
                <a:schemeClr val="tx1"/>
              </a:solidFill>
            </a:endParaRPr>
          </a:p>
          <a:p>
            <a:pPr marL="0" indent="0">
              <a:spcBef>
                <a:spcPts val="0"/>
              </a:spcBef>
              <a:buClrTx/>
              <a:buSzTx/>
              <a:buNone/>
            </a:pPr>
            <a:r>
              <a:rPr lang="en-US" dirty="0" smtClean="0">
                <a:solidFill>
                  <a:schemeClr val="tx1"/>
                </a:solidFill>
              </a:rPr>
              <a:t>Dance </a:t>
            </a:r>
            <a:r>
              <a:rPr lang="en-US" dirty="0">
                <a:solidFill>
                  <a:schemeClr val="tx1"/>
                </a:solidFill>
              </a:rPr>
              <a:t>Partners does not charge an initial fee, but charges $225 per hour. </a:t>
            </a:r>
            <a:endParaRPr lang="en-US" dirty="0" smtClean="0">
              <a:solidFill>
                <a:schemeClr val="tx1"/>
              </a:solidFill>
            </a:endParaRPr>
          </a:p>
          <a:p>
            <a:pPr marL="0" indent="0">
              <a:spcBef>
                <a:spcPts val="0"/>
              </a:spcBef>
              <a:buClrTx/>
              <a:buSzTx/>
              <a:buNone/>
            </a:pPr>
            <a:endParaRPr lang="en-US" dirty="0">
              <a:solidFill>
                <a:schemeClr val="tx1"/>
              </a:solidFill>
            </a:endParaRPr>
          </a:p>
          <a:p>
            <a:pPr marL="0" indent="0">
              <a:spcBef>
                <a:spcPts val="0"/>
              </a:spcBef>
              <a:buClrTx/>
              <a:buSzTx/>
              <a:buNone/>
            </a:pPr>
            <a:r>
              <a:rPr lang="en-US" dirty="0" smtClean="0">
                <a:solidFill>
                  <a:schemeClr val="tx1"/>
                </a:solidFill>
              </a:rPr>
              <a:t>Which </a:t>
            </a:r>
            <a:r>
              <a:rPr lang="en-US" dirty="0">
                <a:solidFill>
                  <a:schemeClr val="tx1"/>
                </a:solidFill>
              </a:rPr>
              <a:t>company would be more cost effective for the prom committee</a:t>
            </a:r>
            <a:r>
              <a:rPr lang="en-US" dirty="0" smtClean="0">
                <a:solidFill>
                  <a:schemeClr val="tx1"/>
                </a:solidFill>
              </a:rPr>
              <a:t>? Write a mathematical argument to support your decision. </a:t>
            </a:r>
            <a:endParaRPr lang="en-US"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283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1: The </a:t>
            </a:r>
            <a:r>
              <a:rPr lang="en-US" dirty="0" smtClean="0"/>
              <a:t>Race</a:t>
            </a:r>
            <a:br>
              <a:rPr lang="en-US" dirty="0" smtClean="0"/>
            </a:br>
            <a:r>
              <a:rPr lang="en-US" sz="2400" dirty="0" smtClean="0">
                <a:solidFill>
                  <a:schemeClr val="bg1"/>
                </a:solidFill>
              </a:rPr>
              <a:t>Does </a:t>
            </a:r>
            <a:r>
              <a:rPr lang="en-US" sz="2400" dirty="0">
                <a:solidFill>
                  <a:schemeClr val="bg1"/>
                </a:solidFill>
              </a:rPr>
              <a:t>the task engage students in argumentation</a:t>
            </a:r>
            <a:r>
              <a:rPr lang="en-US" sz="2400" dirty="0"/>
              <a:t>?</a:t>
            </a:r>
          </a:p>
        </p:txBody>
      </p:sp>
      <p:sp>
        <p:nvSpPr>
          <p:cNvPr id="3" name="Text Placeholder 2"/>
          <p:cNvSpPr>
            <a:spLocks noGrp="1"/>
          </p:cNvSpPr>
          <p:nvPr>
            <p:ph type="body" idx="1"/>
          </p:nvPr>
        </p:nvSpPr>
        <p:spPr>
          <a:xfrm>
            <a:off x="457199" y="3847449"/>
            <a:ext cx="4040187" cy="641348"/>
          </a:xfrm>
        </p:spPr>
        <p:txBody>
          <a:bodyPr/>
          <a:lstStyle/>
          <a:p>
            <a:r>
              <a:rPr lang="en-US" dirty="0" smtClean="0"/>
              <a:t>Original</a:t>
            </a:r>
            <a:endParaRPr lang="en-US" dirty="0"/>
          </a:p>
        </p:txBody>
      </p:sp>
      <p:sp>
        <p:nvSpPr>
          <p:cNvPr id="4" name="Text Placeholder 3"/>
          <p:cNvSpPr>
            <a:spLocks noGrp="1"/>
          </p:cNvSpPr>
          <p:nvPr>
            <p:ph type="body" idx="2"/>
          </p:nvPr>
        </p:nvSpPr>
        <p:spPr>
          <a:xfrm>
            <a:off x="457200" y="4407709"/>
            <a:ext cx="4040187" cy="1750581"/>
          </a:xfrm>
        </p:spPr>
        <p:txBody>
          <a:bodyPr/>
          <a:lstStyle/>
          <a:p>
            <a:pPr marL="114300" indent="0">
              <a:buNone/>
            </a:pPr>
            <a:r>
              <a:rPr lang="en-US" dirty="0" smtClean="0"/>
              <a:t>Imagine </a:t>
            </a:r>
            <a:r>
              <a:rPr lang="en-US" dirty="0"/>
              <a:t>you were watching the race and had to announce it over the radio, write a little story describing the race. </a:t>
            </a:r>
          </a:p>
        </p:txBody>
      </p:sp>
      <p:sp>
        <p:nvSpPr>
          <p:cNvPr id="5" name="Text Placeholder 4"/>
          <p:cNvSpPr>
            <a:spLocks noGrp="1"/>
          </p:cNvSpPr>
          <p:nvPr>
            <p:ph type="body" idx="3"/>
          </p:nvPr>
        </p:nvSpPr>
        <p:spPr>
          <a:xfrm>
            <a:off x="4570413" y="3843574"/>
            <a:ext cx="4041774" cy="641348"/>
          </a:xfrm>
        </p:spPr>
        <p:txBody>
          <a:bodyPr/>
          <a:lstStyle/>
          <a:p>
            <a:r>
              <a:rPr lang="en-US" dirty="0" smtClean="0"/>
              <a:t>Revision </a:t>
            </a:r>
            <a:endParaRPr lang="en-US" dirty="0"/>
          </a:p>
        </p:txBody>
      </p:sp>
      <p:sp>
        <p:nvSpPr>
          <p:cNvPr id="6" name="Text Placeholder 5"/>
          <p:cNvSpPr>
            <a:spLocks noGrp="1"/>
          </p:cNvSpPr>
          <p:nvPr>
            <p:ph type="body" idx="4"/>
          </p:nvPr>
        </p:nvSpPr>
        <p:spPr>
          <a:xfrm>
            <a:off x="4588754" y="4408209"/>
            <a:ext cx="4210220" cy="1818520"/>
          </a:xfrm>
        </p:spPr>
        <p:txBody>
          <a:bodyPr/>
          <a:lstStyle/>
          <a:p>
            <a:pPr marL="114300" indent="0">
              <a:buNone/>
            </a:pPr>
            <a:r>
              <a:rPr lang="en-US" dirty="0" smtClean="0"/>
              <a:t>Imagine you were watching the race. Who wins the race? How do you know? </a:t>
            </a:r>
          </a:p>
          <a:p>
            <a:pPr marL="114300" indent="0">
              <a:buNone/>
            </a:pPr>
            <a:r>
              <a:rPr lang="en-US" dirty="0" smtClean="0"/>
              <a:t>Suppose you are an announcer. What is happening around minute 5 of the race? Explain how you know.</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37806" y="1626136"/>
            <a:ext cx="4917440" cy="2383155"/>
          </a:xfrm>
          <a:prstGeom prst="rect">
            <a:avLst/>
          </a:prstGeom>
          <a:noFill/>
          <a:ln>
            <a:noFill/>
          </a:ln>
        </p:spPr>
      </p:pic>
      <p:sp>
        <p:nvSpPr>
          <p:cNvPr id="8" name="Text Placeholder 5"/>
          <p:cNvSpPr txBox="1">
            <a:spLocks/>
          </p:cNvSpPr>
          <p:nvPr/>
        </p:nvSpPr>
        <p:spPr>
          <a:xfrm>
            <a:off x="457199" y="1966852"/>
            <a:ext cx="3480607" cy="18767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14300" indent="0">
              <a:buNone/>
            </a:pPr>
            <a:r>
              <a:rPr lang="en-US" dirty="0" smtClean="0"/>
              <a:t>Antonio and Juan are in a 4-mile bike race. The graph below shows the distance of each racer (in miles) as a function of time (in minutes). </a:t>
            </a:r>
            <a:r>
              <a:rPr lang="en-US" sz="1400" dirty="0" smtClean="0"/>
              <a:t>(adapted from </a:t>
            </a:r>
            <a:r>
              <a:rPr lang="en-US" sz="1400" dirty="0" err="1" smtClean="0"/>
              <a:t>illustrativemath.org</a:t>
            </a:r>
            <a:r>
              <a:rPr lang="en-US" sz="1400" dirty="0" smtClean="0"/>
              <a:t>)</a:t>
            </a:r>
            <a:r>
              <a:rPr lang="en-US" dirty="0" smtClean="0"/>
              <a:t> </a:t>
            </a:r>
          </a:p>
          <a:p>
            <a:endParaRPr lang="en-US" dirty="0"/>
          </a:p>
        </p:txBody>
      </p:sp>
    </p:spTree>
    <p:extLst>
      <p:ext uri="{BB962C8B-B14F-4D97-AF65-F5344CB8AC3E}">
        <p14:creationId xmlns:p14="http://schemas.microsoft.com/office/powerpoint/2010/main" val="14419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Lens 1: Your Turn… </a:t>
            </a:r>
            <a:endParaRPr lang="en-US" dirty="0">
              <a:solidFill>
                <a:schemeClr val="bg1"/>
              </a:solidFill>
            </a:endParaRPr>
          </a:p>
        </p:txBody>
      </p:sp>
      <p:sp>
        <p:nvSpPr>
          <p:cNvPr id="4" name="Shape 213"/>
          <p:cNvSpPr txBox="1">
            <a:spLocks/>
          </p:cNvSpPr>
          <p:nvPr/>
        </p:nvSpPr>
        <p:spPr>
          <a:xfrm>
            <a:off x="457200" y="1669011"/>
            <a:ext cx="8229600" cy="4525499"/>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indent="-69850">
              <a:buClr>
                <a:schemeClr val="dk1"/>
              </a:buClr>
              <a:buSzPct val="45833"/>
              <a:buFont typeface="Arial"/>
              <a:buNone/>
            </a:pPr>
            <a:r>
              <a:rPr lang="en-US" sz="2400" b="1" dirty="0" smtClean="0"/>
              <a:t>Break </a:t>
            </a:r>
            <a:r>
              <a:rPr lang="en-US" sz="2400" b="1" dirty="0"/>
              <a:t>O</a:t>
            </a:r>
            <a:r>
              <a:rPr lang="en-US" sz="2400" b="1" dirty="0" smtClean="0"/>
              <a:t>ut Groups: Elementary &amp; Secondary</a:t>
            </a:r>
          </a:p>
          <a:p>
            <a:pPr indent="-69850">
              <a:buClr>
                <a:schemeClr val="dk1"/>
              </a:buClr>
              <a:buSzPct val="45833"/>
              <a:buFont typeface="Arial"/>
              <a:buNone/>
            </a:pPr>
            <a:endParaRPr lang="en-US" sz="2400" b="1" dirty="0" smtClean="0"/>
          </a:p>
          <a:p>
            <a:pPr marL="466725" indent="-400050">
              <a:buSzPct val="45833"/>
            </a:pPr>
            <a:r>
              <a:rPr lang="en-US" sz="2400" dirty="0" smtClean="0">
                <a:latin typeface="+mj-lt"/>
                <a:ea typeface="Cambria"/>
                <a:cs typeface="Cambria"/>
                <a:sym typeface="Cambria"/>
              </a:rPr>
              <a:t>1.  Examine the tasks on the handout</a:t>
            </a:r>
          </a:p>
          <a:p>
            <a:pPr marL="466725" indent="-400050">
              <a:buSzPct val="45833"/>
            </a:pPr>
            <a:endParaRPr lang="en-US" sz="2400" dirty="0" smtClean="0">
              <a:latin typeface="+mj-lt"/>
              <a:ea typeface="Cambria"/>
              <a:cs typeface="Cambria"/>
              <a:sym typeface="Cambria"/>
            </a:endParaRPr>
          </a:p>
          <a:p>
            <a:pPr marL="466725" indent="-400050">
              <a:buSzPct val="45833"/>
            </a:pPr>
            <a:r>
              <a:rPr lang="en-US" sz="2400" dirty="0" smtClean="0">
                <a:latin typeface="+mj-lt"/>
                <a:ea typeface="Cambria"/>
                <a:cs typeface="Cambria"/>
                <a:sym typeface="Cambria"/>
              </a:rPr>
              <a:t>2.  Use Lens 1 to think through each task:</a:t>
            </a:r>
            <a:r>
              <a:rPr lang="en-US" sz="2400" dirty="0">
                <a:latin typeface="+mj-lt"/>
                <a:ea typeface="Cambria"/>
                <a:cs typeface="Cambria"/>
                <a:sym typeface="Cambria"/>
              </a:rPr>
              <a:t> </a:t>
            </a:r>
            <a:r>
              <a:rPr lang="en-US" sz="2400" i="1" dirty="0" smtClean="0">
                <a:latin typeface="+mj-lt"/>
                <a:ea typeface="Cambria"/>
                <a:cs typeface="Cambria"/>
                <a:sym typeface="Cambria"/>
              </a:rPr>
              <a:t>Does </a:t>
            </a:r>
            <a:r>
              <a:rPr lang="en-US" sz="2400" i="1" dirty="0">
                <a:latin typeface="+mj-lt"/>
                <a:ea typeface="Cambria"/>
                <a:cs typeface="Cambria"/>
                <a:sym typeface="Cambria"/>
              </a:rPr>
              <a:t>the task engage students in mathematical argumentation? </a:t>
            </a:r>
            <a:endParaRPr lang="en-US" sz="2400" i="1" dirty="0" smtClean="0">
              <a:latin typeface="+mj-lt"/>
              <a:ea typeface="Cambria"/>
              <a:cs typeface="Cambria"/>
              <a:sym typeface="Cambria"/>
            </a:endParaRPr>
          </a:p>
          <a:p>
            <a:pPr marL="466725" indent="-400050">
              <a:buSzPct val="100000"/>
            </a:pPr>
            <a:endParaRPr lang="en-US" sz="2400" dirty="0">
              <a:latin typeface="+mj-lt"/>
              <a:ea typeface="Cambria"/>
              <a:cs typeface="Cambria"/>
              <a:sym typeface="Cambria"/>
            </a:endParaRPr>
          </a:p>
          <a:p>
            <a:pPr marL="466725" indent="-400050">
              <a:buSzPct val="100000"/>
            </a:pPr>
            <a:r>
              <a:rPr lang="en-US" sz="2400" dirty="0" smtClean="0">
                <a:latin typeface="+mj-lt"/>
                <a:ea typeface="Cambria"/>
                <a:cs typeface="Cambria"/>
                <a:sym typeface="Cambria"/>
              </a:rPr>
              <a:t>3.  Generate possible revisions for the task so that it is more engaging with respect to argumentation</a:t>
            </a:r>
            <a:endParaRPr lang="en-US" sz="2400" dirty="0">
              <a:latin typeface="+mj-lt"/>
              <a:ea typeface="Cambria"/>
              <a:cs typeface="Cambria"/>
              <a:sym typeface="Cambria"/>
            </a:endParaRPr>
          </a:p>
          <a:p>
            <a:pPr marL="350838" indent="-334963">
              <a:buSzPct val="45833"/>
            </a:pPr>
            <a:endParaRPr lang="en-US" sz="2400" dirty="0" smtClean="0">
              <a:latin typeface="+mj-lt"/>
              <a:ea typeface="Cambria"/>
              <a:cs typeface="Cambria"/>
              <a:sym typeface="Cambria"/>
            </a:endParaRPr>
          </a:p>
          <a:p>
            <a:pPr marL="412750" indent="-482600">
              <a:buSzPct val="45833"/>
            </a:pPr>
            <a:endParaRPr lang="en-US" sz="2400" dirty="0" smtClean="0">
              <a:latin typeface="+mj-lt"/>
              <a:ea typeface="Cambria"/>
              <a:cs typeface="Cambria"/>
              <a:sym typeface="Cambria"/>
            </a:endParaRPr>
          </a:p>
          <a:p>
            <a:pPr indent="-69850">
              <a:buSzPct val="45833"/>
            </a:pPr>
            <a:endParaRPr lang="en-US" sz="2400" dirty="0" smtClean="0">
              <a:latin typeface="Cambria"/>
              <a:ea typeface="Cambria"/>
              <a:cs typeface="Cambria"/>
              <a:sym typeface="Cambria"/>
            </a:endParaRPr>
          </a:p>
          <a:p>
            <a:pPr indent="-69850">
              <a:buClr>
                <a:schemeClr val="dk1"/>
              </a:buClr>
              <a:buSzPct val="45833"/>
              <a:buFont typeface="Arial"/>
              <a:buNone/>
            </a:pPr>
            <a:endParaRPr lang="en-US" sz="2400" dirty="0"/>
          </a:p>
        </p:txBody>
      </p:sp>
    </p:spTree>
    <p:extLst>
      <p:ext uri="{BB962C8B-B14F-4D97-AF65-F5344CB8AC3E}">
        <p14:creationId xmlns:p14="http://schemas.microsoft.com/office/powerpoint/2010/main" val="241946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1 - Elementary Prompts</a:t>
            </a:r>
            <a:endParaRPr lang="en-US" dirty="0"/>
          </a:p>
        </p:txBody>
      </p:sp>
      <p:sp>
        <p:nvSpPr>
          <p:cNvPr id="3" name="Text Placeholder 2"/>
          <p:cNvSpPr>
            <a:spLocks noGrp="1"/>
          </p:cNvSpPr>
          <p:nvPr>
            <p:ph type="body" idx="1"/>
          </p:nvPr>
        </p:nvSpPr>
        <p:spPr>
          <a:xfrm>
            <a:off x="457200" y="1659036"/>
            <a:ext cx="8229600" cy="4809497"/>
          </a:xfrm>
        </p:spPr>
        <p:txBody>
          <a:bodyPr/>
          <a:lstStyle/>
          <a:p>
            <a:pPr marL="0" lvl="0" indent="-69850">
              <a:spcBef>
                <a:spcPts val="0"/>
              </a:spcBef>
              <a:buSzPct val="45833"/>
              <a:buNone/>
            </a:pPr>
            <a:r>
              <a:rPr lang="en-US" dirty="0" smtClean="0"/>
              <a:t>1. </a:t>
            </a:r>
            <a:r>
              <a:rPr lang="en-US" dirty="0">
                <a:solidFill>
                  <a:schemeClr val="tx1"/>
                </a:solidFill>
                <a:ea typeface="Cambria"/>
                <a:cs typeface="Cambria"/>
                <a:sym typeface="Cambria"/>
              </a:rPr>
              <a:t>Fill </a:t>
            </a:r>
            <a:r>
              <a:rPr lang="en-US" sz="2000" dirty="0">
                <a:solidFill>
                  <a:schemeClr val="tx1"/>
                </a:solidFill>
                <a:ea typeface="Cambria"/>
                <a:cs typeface="Cambria"/>
                <a:sym typeface="Cambria"/>
              </a:rPr>
              <a:t>in the missing value that makes the statement true.</a:t>
            </a:r>
          </a:p>
          <a:p>
            <a:pPr marL="0" lvl="0" indent="-69850">
              <a:spcBef>
                <a:spcPts val="0"/>
              </a:spcBef>
              <a:buSzPct val="45833"/>
              <a:buNone/>
            </a:pPr>
            <a:endParaRPr lang="en-US" sz="2000" dirty="0">
              <a:solidFill>
                <a:schemeClr val="tx1"/>
              </a:solidFill>
              <a:ea typeface="Cambria"/>
              <a:cs typeface="Cambria"/>
              <a:sym typeface="Cambria"/>
            </a:endParaRPr>
          </a:p>
          <a:p>
            <a:pPr marL="233363" indent="0">
              <a:spcBef>
                <a:spcPts val="0"/>
              </a:spcBef>
              <a:buSzPct val="45833"/>
              <a:buNone/>
            </a:pPr>
            <a:r>
              <a:rPr lang="en-US" sz="2000" dirty="0">
                <a:solidFill>
                  <a:schemeClr val="tx1"/>
                </a:solidFill>
              </a:rPr>
              <a:t>a) </a:t>
            </a:r>
            <a:r>
              <a:rPr lang="en-US" sz="2000" dirty="0" smtClean="0">
                <a:solidFill>
                  <a:schemeClr val="tx1"/>
                </a:solidFill>
              </a:rPr>
              <a:t>10 </a:t>
            </a:r>
            <a:r>
              <a:rPr lang="en-US" sz="2000" dirty="0">
                <a:solidFill>
                  <a:schemeClr val="tx1"/>
                </a:solidFill>
              </a:rPr>
              <a:t>+ 5 = 2 + 3 + </a:t>
            </a:r>
            <a:r>
              <a:rPr lang="en-US" sz="2000" dirty="0" smtClean="0">
                <a:solidFill>
                  <a:schemeClr val="tx1"/>
                </a:solidFill>
              </a:rPr>
              <a:t>___     </a:t>
            </a:r>
            <a:r>
              <a:rPr lang="en-US" sz="2000" dirty="0">
                <a:solidFill>
                  <a:schemeClr val="tx1"/>
                </a:solidFill>
              </a:rPr>
              <a:t>b) </a:t>
            </a:r>
            <a:r>
              <a:rPr lang="en-US" sz="2000" dirty="0" smtClean="0">
                <a:solidFill>
                  <a:schemeClr val="tx1"/>
                </a:solidFill>
              </a:rPr>
              <a:t>500 ÷ ___ </a:t>
            </a:r>
            <a:r>
              <a:rPr lang="en-US" sz="2000" dirty="0">
                <a:solidFill>
                  <a:schemeClr val="tx1"/>
                </a:solidFill>
              </a:rPr>
              <a:t>= 10       c) </a:t>
            </a:r>
            <a:r>
              <a:rPr lang="en-US" sz="2000" dirty="0" smtClean="0">
                <a:solidFill>
                  <a:schemeClr val="tx1"/>
                </a:solidFill>
              </a:rPr>
              <a:t>25 </a:t>
            </a:r>
            <a:r>
              <a:rPr lang="en-US" sz="2000" dirty="0">
                <a:solidFill>
                  <a:schemeClr val="tx1"/>
                </a:solidFill>
              </a:rPr>
              <a:t>x 10 x 4 = </a:t>
            </a:r>
            <a:r>
              <a:rPr lang="en-US" sz="2000" dirty="0" smtClean="0">
                <a:solidFill>
                  <a:schemeClr val="tx1"/>
                </a:solidFill>
              </a:rPr>
              <a:t>____</a:t>
            </a:r>
            <a:endParaRPr lang="en-US" sz="2000" dirty="0">
              <a:solidFill>
                <a:schemeClr val="tx1"/>
              </a:solidFill>
              <a:ea typeface="Cambria"/>
              <a:cs typeface="Cambria"/>
              <a:sym typeface="Cambria"/>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300038" indent="-284163">
              <a:spcBef>
                <a:spcPts val="0"/>
              </a:spcBef>
              <a:buClrTx/>
              <a:buSzTx/>
              <a:buNone/>
            </a:pPr>
            <a:r>
              <a:rPr lang="en-US" sz="2000" dirty="0" smtClean="0"/>
              <a:t>2. </a:t>
            </a:r>
            <a:r>
              <a:rPr lang="en-US" sz="2000" dirty="0">
                <a:solidFill>
                  <a:schemeClr val="tx1"/>
                </a:solidFill>
                <a:latin typeface="Arial" charset="0"/>
                <a:ea typeface="Arial" charset="0"/>
                <a:cs typeface="Arial" charset="0"/>
                <a:sym typeface="Calibri"/>
              </a:rPr>
              <a:t>Alexa is training to bike </a:t>
            </a:r>
            <a:r>
              <a:rPr lang="en-US" sz="2000" dirty="0" smtClean="0">
                <a:solidFill>
                  <a:schemeClr val="tx1"/>
                </a:solidFill>
                <a:latin typeface="Arial" charset="0"/>
                <a:ea typeface="Arial" charset="0"/>
                <a:cs typeface="Arial" charset="0"/>
                <a:sym typeface="Calibri"/>
              </a:rPr>
              <a:t>70 </a:t>
            </a:r>
            <a:r>
              <a:rPr lang="en-US" sz="2000" dirty="0">
                <a:solidFill>
                  <a:schemeClr val="tx1"/>
                </a:solidFill>
                <a:latin typeface="Arial" charset="0"/>
                <a:ea typeface="Arial" charset="0"/>
                <a:cs typeface="Arial" charset="0"/>
                <a:sym typeface="Calibri"/>
              </a:rPr>
              <a:t>miles. During her first week of training she bikes 12 miles. During her second week she bikes 24 miles, and by her third week she bikes 36 miles. </a:t>
            </a:r>
            <a:r>
              <a:rPr lang="en-US" sz="2000" dirty="0" smtClean="0">
                <a:solidFill>
                  <a:schemeClr val="tx1"/>
                </a:solidFill>
                <a:latin typeface="Arial" charset="0"/>
                <a:ea typeface="Arial" charset="0"/>
                <a:cs typeface="Arial" charset="0"/>
                <a:sym typeface="Calibri"/>
              </a:rPr>
              <a:t>On </a:t>
            </a:r>
            <a:r>
              <a:rPr lang="en-US" sz="2000" dirty="0">
                <a:solidFill>
                  <a:schemeClr val="tx1"/>
                </a:solidFill>
                <a:latin typeface="Arial" charset="0"/>
                <a:ea typeface="Arial" charset="0"/>
                <a:cs typeface="Arial" charset="0"/>
                <a:sym typeface="Calibri"/>
              </a:rPr>
              <a:t>what week does she bike close to </a:t>
            </a:r>
            <a:r>
              <a:rPr lang="en-US" sz="2000" dirty="0" smtClean="0">
                <a:solidFill>
                  <a:schemeClr val="tx1"/>
                </a:solidFill>
                <a:latin typeface="Arial" charset="0"/>
                <a:ea typeface="Arial" charset="0"/>
                <a:cs typeface="Arial" charset="0"/>
                <a:sym typeface="Calibri"/>
              </a:rPr>
              <a:t>70 </a:t>
            </a:r>
            <a:r>
              <a:rPr lang="en-US" sz="2000" dirty="0">
                <a:solidFill>
                  <a:schemeClr val="tx1"/>
                </a:solidFill>
                <a:latin typeface="Arial" charset="0"/>
                <a:ea typeface="Arial" charset="0"/>
                <a:cs typeface="Arial" charset="0"/>
                <a:sym typeface="Calibri"/>
              </a:rPr>
              <a:t>miles</a:t>
            </a:r>
            <a:r>
              <a:rPr lang="en-US" sz="2000" dirty="0" smtClean="0">
                <a:solidFill>
                  <a:schemeClr val="tx1"/>
                </a:solidFill>
                <a:latin typeface="Arial" charset="0"/>
                <a:ea typeface="Arial" charset="0"/>
                <a:cs typeface="Arial" charset="0"/>
                <a:sym typeface="Calibri"/>
              </a:rPr>
              <a:t>?</a:t>
            </a:r>
          </a:p>
          <a:p>
            <a:pPr marL="300038" indent="-284163">
              <a:spcBef>
                <a:spcPts val="0"/>
              </a:spcBef>
              <a:buClrTx/>
              <a:buSzTx/>
              <a:buNone/>
            </a:pPr>
            <a:endParaRPr lang="en-US" sz="2000" dirty="0" smtClean="0">
              <a:solidFill>
                <a:schemeClr val="tx1"/>
              </a:solidFill>
              <a:latin typeface="Arial" charset="0"/>
              <a:ea typeface="Arial" charset="0"/>
              <a:cs typeface="Arial" charset="0"/>
              <a:sym typeface="Calibri"/>
            </a:endParaRPr>
          </a:p>
          <a:p>
            <a:pPr marL="300038" indent="-284163">
              <a:spcBef>
                <a:spcPts val="0"/>
              </a:spcBef>
              <a:buClrTx/>
              <a:buSzTx/>
              <a:buNone/>
            </a:pPr>
            <a:endParaRPr lang="en-US" sz="2000" dirty="0">
              <a:solidFill>
                <a:schemeClr val="tx1"/>
              </a:solidFill>
              <a:latin typeface="Arial" charset="0"/>
              <a:ea typeface="Arial" charset="0"/>
              <a:cs typeface="Arial" charset="0"/>
              <a:sym typeface="Calibri"/>
            </a:endParaRPr>
          </a:p>
          <a:p>
            <a:pPr marL="300038" lvl="0" indent="-284163">
              <a:spcBef>
                <a:spcPts val="0"/>
              </a:spcBef>
              <a:buNone/>
            </a:pPr>
            <a:r>
              <a:rPr lang="en-US" sz="2000" dirty="0" smtClean="0">
                <a:solidFill>
                  <a:schemeClr val="tx1"/>
                </a:solidFill>
                <a:latin typeface="Arial" charset="0"/>
                <a:ea typeface="Arial" charset="0"/>
                <a:cs typeface="Arial" charset="0"/>
                <a:sym typeface="Calibri"/>
              </a:rPr>
              <a:t>3. The </a:t>
            </a:r>
            <a:r>
              <a:rPr lang="en-US" sz="2000" dirty="0">
                <a:solidFill>
                  <a:schemeClr val="tx1"/>
                </a:solidFill>
                <a:latin typeface="Arial" charset="0"/>
                <a:ea typeface="Arial" charset="0"/>
                <a:cs typeface="Arial" charset="0"/>
                <a:sym typeface="Calibri"/>
              </a:rPr>
              <a:t>coordinates of the vertices of figure ABCD are A(4, 3), B(8, 3), C(4, 6) and D(8, 6).  </a:t>
            </a:r>
          </a:p>
          <a:p>
            <a:pPr marL="300038" lvl="0" indent="-284163">
              <a:spcBef>
                <a:spcPts val="0"/>
              </a:spcBef>
              <a:buNone/>
            </a:pPr>
            <a:r>
              <a:rPr lang="en-US" sz="2000" dirty="0" smtClean="0">
                <a:solidFill>
                  <a:schemeClr val="tx1"/>
                </a:solidFill>
                <a:latin typeface="Arial" charset="0"/>
                <a:ea typeface="Arial" charset="0"/>
                <a:cs typeface="Arial" charset="0"/>
                <a:sym typeface="Calibri"/>
              </a:rPr>
              <a:t>	Is </a:t>
            </a:r>
            <a:r>
              <a:rPr lang="en-US" sz="2000" dirty="0">
                <a:solidFill>
                  <a:schemeClr val="tx1"/>
                </a:solidFill>
                <a:latin typeface="Arial" charset="0"/>
                <a:ea typeface="Arial" charset="0"/>
                <a:cs typeface="Arial" charset="0"/>
                <a:sym typeface="Calibri"/>
              </a:rPr>
              <a:t>figure ABCD a rectangle?</a:t>
            </a:r>
          </a:p>
          <a:p>
            <a:pPr marL="0" indent="0">
              <a:spcBef>
                <a:spcPts val="0"/>
              </a:spcBef>
              <a:buClrTx/>
              <a:buSzTx/>
              <a:buNone/>
            </a:pPr>
            <a:endParaRPr lang="en-US" sz="2000" dirty="0">
              <a:solidFill>
                <a:schemeClr val="tx1"/>
              </a:solidFill>
              <a:latin typeface="Arial" charset="0"/>
              <a:ea typeface="Arial" charset="0"/>
              <a:cs typeface="Arial" charset="0"/>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894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Lens 1 - Secondary Prompts</a:t>
            </a:r>
            <a:endParaRPr lang="en-US" dirty="0"/>
          </a:p>
        </p:txBody>
      </p:sp>
      <p:sp>
        <p:nvSpPr>
          <p:cNvPr id="4" name="Text Placeholder 3"/>
          <p:cNvSpPr>
            <a:spLocks noGrp="1"/>
          </p:cNvSpPr>
          <p:nvPr>
            <p:ph type="body" idx="1"/>
          </p:nvPr>
        </p:nvSpPr>
        <p:spPr/>
        <p:txBody>
          <a:bodyPr/>
          <a:lstStyle/>
          <a:p>
            <a:pPr marL="300038" lvl="0" indent="-233363">
              <a:spcBef>
                <a:spcPts val="0"/>
              </a:spcBef>
              <a:buSzPct val="45833"/>
              <a:buNone/>
            </a:pPr>
            <a:r>
              <a:rPr lang="en-US" dirty="0" smtClean="0"/>
              <a:t>1. </a:t>
            </a:r>
            <a:r>
              <a:rPr lang="en-US" dirty="0">
                <a:solidFill>
                  <a:schemeClr val="tx1"/>
                </a:solidFill>
                <a:ea typeface="Cambria"/>
                <a:cs typeface="Cambria"/>
                <a:sym typeface="Cambria"/>
              </a:rPr>
              <a:t>Solve each of the following: </a:t>
            </a:r>
            <a:r>
              <a:rPr lang="en-US" dirty="0">
                <a:solidFill>
                  <a:schemeClr val="tx1"/>
                </a:solidFill>
                <a:ea typeface="Times New Roman"/>
                <a:cs typeface="Times New Roman"/>
                <a:sym typeface="Times New Roman"/>
              </a:rPr>
              <a:t/>
            </a:r>
            <a:br>
              <a:rPr lang="en-US" dirty="0">
                <a:solidFill>
                  <a:schemeClr val="tx1"/>
                </a:solidFill>
                <a:ea typeface="Times New Roman"/>
                <a:cs typeface="Times New Roman"/>
                <a:sym typeface="Times New Roman"/>
              </a:rPr>
            </a:br>
            <a:endParaRPr lang="en-US" dirty="0">
              <a:solidFill>
                <a:schemeClr val="tx1"/>
              </a:solidFill>
              <a:ea typeface="Times New Roman"/>
              <a:cs typeface="Times New Roman"/>
              <a:sym typeface="Times New Roman"/>
            </a:endParaRPr>
          </a:p>
          <a:p>
            <a:pPr marL="300038" indent="-233363">
              <a:spcBef>
                <a:spcPts val="0"/>
              </a:spcBef>
              <a:buSzPct val="45833"/>
              <a:buNone/>
            </a:pPr>
            <a:r>
              <a:rPr lang="en-US" dirty="0" smtClean="0"/>
              <a:t>a)  3x </a:t>
            </a:r>
            <a:r>
              <a:rPr lang="en-US" dirty="0"/>
              <a:t>+ 5 = 2x – 6	b)  4x + 3 = 4x – 5	  c)  2x– 10 = 2x– </a:t>
            </a:r>
            <a:r>
              <a:rPr lang="en-US" dirty="0" smtClean="0"/>
              <a:t>10</a:t>
            </a:r>
          </a:p>
          <a:p>
            <a:pPr marL="300038" indent="-233363">
              <a:spcBef>
                <a:spcPts val="0"/>
              </a:spcBef>
              <a:buSzPct val="45833"/>
              <a:buNone/>
            </a:pPr>
            <a:endParaRPr lang="en-US" dirty="0" smtClean="0"/>
          </a:p>
          <a:p>
            <a:pPr marL="300038" indent="-233363">
              <a:spcBef>
                <a:spcPts val="0"/>
              </a:spcBef>
              <a:buSzPct val="45833"/>
              <a:buNone/>
            </a:pPr>
            <a:endParaRPr lang="en-US" dirty="0"/>
          </a:p>
          <a:p>
            <a:pPr marL="300038" indent="-233363">
              <a:spcBef>
                <a:spcPts val="0"/>
              </a:spcBef>
              <a:buSzPct val="45833"/>
              <a:buNone/>
            </a:pPr>
            <a:r>
              <a:rPr lang="en-US" dirty="0" smtClean="0"/>
              <a:t>2. </a:t>
            </a:r>
            <a:r>
              <a:rPr lang="en-US" dirty="0">
                <a:solidFill>
                  <a:schemeClr val="tx1"/>
                </a:solidFill>
                <a:latin typeface="Arial" charset="0"/>
                <a:ea typeface="Arial" charset="0"/>
                <a:cs typeface="Arial" charset="0"/>
                <a:sym typeface="Calibri"/>
              </a:rPr>
              <a:t>Alexa is training to bike 100 miles. During her first week of training she bikes 12 miles. On her fifth week she bikes 40 miles. Write an equation to represent her training progress and use it to determine on what week she will be able to bike 100 miles.</a:t>
            </a:r>
          </a:p>
          <a:p>
            <a:pPr marL="300038" indent="-233363">
              <a:spcBef>
                <a:spcPts val="0"/>
              </a:spcBef>
              <a:buSzPct val="45833"/>
              <a:buNone/>
            </a:pPr>
            <a:endParaRPr lang="en-US" dirty="0" smtClean="0"/>
          </a:p>
          <a:p>
            <a:pPr marL="300038" indent="-233363">
              <a:spcBef>
                <a:spcPts val="0"/>
              </a:spcBef>
              <a:buSzPct val="45833"/>
              <a:buNone/>
            </a:pPr>
            <a:r>
              <a:rPr lang="en-US" dirty="0" smtClean="0"/>
              <a:t>3. The </a:t>
            </a:r>
            <a:r>
              <a:rPr lang="en-US" dirty="0"/>
              <a:t>coordinates of the vertices of parallelogram ABCD are A(-4, -3), B(5, 6), C(8, 3) and D(-1, -6</a:t>
            </a:r>
            <a:r>
              <a:rPr lang="en-US" dirty="0" smtClean="0"/>
              <a:t>).</a:t>
            </a:r>
          </a:p>
          <a:p>
            <a:pPr marL="300038" indent="-233363">
              <a:spcBef>
                <a:spcPts val="0"/>
              </a:spcBef>
              <a:buSzPct val="45833"/>
              <a:buNone/>
            </a:pPr>
            <a:r>
              <a:rPr lang="en-US" dirty="0" smtClean="0"/>
              <a:t>	Determine </a:t>
            </a:r>
            <a:r>
              <a:rPr lang="en-US" dirty="0"/>
              <a:t>the slopes and lengths of the sides to verify that it is a rectangle.</a:t>
            </a:r>
          </a:p>
          <a:p>
            <a:pPr marL="300038" indent="-284163">
              <a:spcBef>
                <a:spcPts val="0"/>
              </a:spcBef>
              <a:buSzPct val="45833"/>
              <a:buNone/>
            </a:pPr>
            <a:endParaRPr lang="en-US" i="1" dirty="0" smtClean="0">
              <a:solidFill>
                <a:schemeClr val="tx1"/>
              </a:solidFill>
            </a:endParaRPr>
          </a:p>
          <a:p>
            <a:pPr marL="300038" marR="0" lvl="0" indent="-284163" defTabSz="914400" eaLnBrk="1" fontAlgn="auto" latinLnBrk="0" hangingPunct="1">
              <a:lnSpc>
                <a:spcPct val="100000"/>
              </a:lnSpc>
              <a:spcBef>
                <a:spcPts val="0"/>
              </a:spcBef>
              <a:spcAft>
                <a:spcPts val="0"/>
              </a:spcAft>
              <a:buClrTx/>
              <a:buSzTx/>
              <a:buFontTx/>
              <a:buNone/>
              <a:defRPr/>
            </a:pPr>
            <a:endParaRPr lang="en-US" dirty="0"/>
          </a:p>
        </p:txBody>
      </p:sp>
    </p:spTree>
    <p:extLst>
      <p:ext uri="{BB962C8B-B14F-4D97-AF65-F5344CB8AC3E}">
        <p14:creationId xmlns:p14="http://schemas.microsoft.com/office/powerpoint/2010/main" val="61478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endParaRPr>
              <a:solidFill>
                <a:schemeClr val="lt1"/>
              </a:solidFill>
            </a:endParaRPr>
          </a:p>
          <a:p>
            <a:pPr lvl="0" rtl="0">
              <a:spcBef>
                <a:spcPts val="0"/>
              </a:spcBef>
              <a:buNone/>
            </a:pPr>
            <a:r>
              <a:rPr lang="en-US">
                <a:solidFill>
                  <a:schemeClr val="lt1"/>
                </a:solidFill>
              </a:rPr>
              <a:t>Lenses for thinking about tasks</a:t>
            </a:r>
          </a:p>
          <a:p>
            <a:pPr lvl="0" rtl="0">
              <a:spcBef>
                <a:spcPts val="0"/>
              </a:spcBef>
              <a:buClr>
                <a:schemeClr val="dk1"/>
              </a:buClr>
              <a:buSzPct val="45833"/>
              <a:buFont typeface="Arial"/>
              <a:buNone/>
            </a:pPr>
            <a:endParaRPr sz="2400" i="1">
              <a:solidFill>
                <a:schemeClr val="lt1"/>
              </a:solidFill>
            </a:endParaRPr>
          </a:p>
          <a:p>
            <a:pPr lvl="0">
              <a:spcBef>
                <a:spcPts val="0"/>
              </a:spcBef>
              <a:buNone/>
            </a:pPr>
            <a:endParaRPr/>
          </a:p>
        </p:txBody>
      </p:sp>
      <p:sp>
        <p:nvSpPr>
          <p:cNvPr id="213" name="Shape 213"/>
          <p:cNvSpPr txBox="1">
            <a:spLocks noGrp="1"/>
          </p:cNvSpPr>
          <p:nvPr>
            <p:ph type="body" idx="1"/>
          </p:nvPr>
        </p:nvSpPr>
        <p:spPr>
          <a:xfrm>
            <a:off x="313765" y="1669011"/>
            <a:ext cx="8830235" cy="4525499"/>
          </a:xfrm>
          <a:prstGeom prst="rect">
            <a:avLst/>
          </a:prstGeom>
        </p:spPr>
        <p:txBody>
          <a:bodyPr lIns="91425" tIns="91425" rIns="91425" bIns="91425" anchor="t" anchorCtr="0">
            <a:noAutofit/>
          </a:bodyPr>
          <a:lstStyle/>
          <a:p>
            <a:pPr marL="0" lvl="0" indent="-69850" rtl="0">
              <a:spcBef>
                <a:spcPts val="0"/>
              </a:spcBef>
              <a:buClr>
                <a:schemeClr val="dk1"/>
              </a:buClr>
              <a:buSzPct val="45833"/>
              <a:buFont typeface="Arial"/>
              <a:buNone/>
            </a:pPr>
            <a:r>
              <a:rPr lang="en-US" sz="2800" b="1" dirty="0"/>
              <a:t>Lens 1: </a:t>
            </a:r>
            <a:r>
              <a:rPr lang="en-US" sz="2800" b="1" dirty="0" smtClean="0"/>
              <a:t>Engagement </a:t>
            </a:r>
            <a:endParaRPr lang="en-US" sz="2800" b="1" dirty="0"/>
          </a:p>
          <a:p>
            <a:pPr marL="1381125" lvl="0" indent="0" rtl="0">
              <a:spcBef>
                <a:spcPts val="0"/>
              </a:spcBef>
              <a:buClr>
                <a:schemeClr val="dk1"/>
              </a:buClr>
              <a:buSzPct val="45833"/>
              <a:buFont typeface="Arial"/>
              <a:buNone/>
            </a:pPr>
            <a:r>
              <a:rPr lang="en-US" sz="2400" dirty="0" smtClean="0"/>
              <a:t>Does </a:t>
            </a:r>
            <a:r>
              <a:rPr lang="en-US" sz="2400" dirty="0"/>
              <a:t>the </a:t>
            </a:r>
            <a:r>
              <a:rPr lang="en-US" sz="2400" dirty="0" smtClean="0"/>
              <a:t>task </a:t>
            </a:r>
            <a:r>
              <a:rPr lang="en-US" sz="2400" u="sng" dirty="0">
                <a:solidFill>
                  <a:schemeClr val="accent5"/>
                </a:solidFill>
              </a:rPr>
              <a:t>engage</a:t>
            </a:r>
            <a:r>
              <a:rPr lang="en-US" sz="2400" dirty="0">
                <a:solidFill>
                  <a:schemeClr val="accent5"/>
                </a:solidFill>
              </a:rPr>
              <a:t> </a:t>
            </a:r>
            <a:r>
              <a:rPr lang="en-US" sz="2400" dirty="0">
                <a:solidFill>
                  <a:schemeClr val="tx1"/>
                </a:solidFill>
              </a:rPr>
              <a:t>students </a:t>
            </a:r>
            <a:r>
              <a:rPr lang="en-US" sz="2400" u="sng" dirty="0">
                <a:solidFill>
                  <a:schemeClr val="accent5"/>
                </a:solidFill>
              </a:rPr>
              <a:t>in mathematical  </a:t>
            </a:r>
            <a:r>
              <a:rPr lang="en-US" sz="2400" u="sng" dirty="0" smtClean="0">
                <a:solidFill>
                  <a:schemeClr val="accent5"/>
                </a:solidFill>
              </a:rPr>
              <a:t>argumentation</a:t>
            </a:r>
            <a:r>
              <a:rPr lang="en-US" sz="2400" dirty="0">
                <a:solidFill>
                  <a:schemeClr val="tx1"/>
                </a:solidFill>
              </a:rPr>
              <a:t>? </a:t>
            </a:r>
            <a:endParaRPr lang="en-US" sz="2400" dirty="0" smtClean="0">
              <a:solidFill>
                <a:schemeClr val="tx1"/>
              </a:solidFill>
            </a:endParaRPr>
          </a:p>
          <a:p>
            <a:pPr marL="1381125" lvl="0" indent="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2: </a:t>
            </a:r>
            <a:r>
              <a:rPr lang="en-US" sz="2800" b="1" dirty="0" smtClean="0">
                <a:solidFill>
                  <a:schemeClr val="tx1"/>
                </a:solidFill>
              </a:rPr>
              <a:t>Student Learning</a:t>
            </a:r>
            <a:endParaRPr lang="en-US" sz="2800" b="1" dirty="0">
              <a:solidFill>
                <a:schemeClr val="tx1"/>
              </a:solidFill>
            </a:endParaRPr>
          </a:p>
          <a:p>
            <a:pPr marL="1381125" lvl="0" indent="0" rtl="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do you want the </a:t>
            </a:r>
            <a:r>
              <a:rPr lang="en-US" sz="2400" u="sng" dirty="0">
                <a:solidFill>
                  <a:schemeClr val="accent5"/>
                </a:solidFill>
              </a:rPr>
              <a:t>students to learn</a:t>
            </a:r>
            <a:r>
              <a:rPr lang="en-US" sz="2400" dirty="0">
                <a:solidFill>
                  <a:schemeClr val="tx1"/>
                </a:solidFill>
              </a:rPr>
              <a:t> from the </a:t>
            </a:r>
            <a:r>
              <a:rPr lang="en-US" sz="2400" dirty="0" smtClean="0">
                <a:solidFill>
                  <a:schemeClr val="tx1"/>
                </a:solidFill>
              </a:rPr>
              <a:t>mathematical </a:t>
            </a:r>
            <a:r>
              <a:rPr lang="en-US" sz="2400" dirty="0">
                <a:solidFill>
                  <a:schemeClr val="tx1"/>
                </a:solidFill>
              </a:rPr>
              <a:t>argumentation task?</a:t>
            </a:r>
          </a:p>
          <a:p>
            <a:pPr marL="914400" lvl="0" indent="38735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3:</a:t>
            </a:r>
            <a:r>
              <a:rPr lang="en-US" sz="2800" dirty="0">
                <a:solidFill>
                  <a:schemeClr val="tx1"/>
                </a:solidFill>
              </a:rPr>
              <a:t> </a:t>
            </a:r>
            <a:r>
              <a:rPr lang="en-US" sz="2800" b="1" dirty="0" smtClean="0">
                <a:solidFill>
                  <a:schemeClr val="tx1"/>
                </a:solidFill>
              </a:rPr>
              <a:t>Teacher Purpose</a:t>
            </a:r>
            <a:endParaRPr lang="en-US" sz="2800" b="1" dirty="0">
              <a:solidFill>
                <a:schemeClr val="tx1"/>
              </a:solidFill>
            </a:endParaRPr>
          </a:p>
          <a:p>
            <a:pPr marL="1381125" lvl="0" indent="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will </a:t>
            </a:r>
            <a:r>
              <a:rPr lang="en-US" sz="2400" dirty="0" smtClean="0">
                <a:solidFill>
                  <a:schemeClr val="tx1"/>
                </a:solidFill>
              </a:rPr>
              <a:t>you </a:t>
            </a:r>
            <a:r>
              <a:rPr lang="en-US" sz="2400" u="sng" dirty="0">
                <a:solidFill>
                  <a:schemeClr val="accent5"/>
                </a:solidFill>
              </a:rPr>
              <a:t>learn about </a:t>
            </a:r>
            <a:r>
              <a:rPr lang="en-US" sz="2400" u="sng" dirty="0" smtClean="0">
                <a:solidFill>
                  <a:schemeClr val="accent5"/>
                </a:solidFill>
              </a:rPr>
              <a:t>students </a:t>
            </a:r>
            <a:r>
              <a:rPr lang="en-US" sz="2400" dirty="0">
                <a:solidFill>
                  <a:schemeClr val="tx1"/>
                </a:solidFill>
              </a:rPr>
              <a:t>by using the </a:t>
            </a:r>
            <a:r>
              <a:rPr lang="en-US" sz="2400" dirty="0" smtClean="0">
                <a:solidFill>
                  <a:schemeClr val="tx1"/>
                </a:solidFill>
              </a:rPr>
              <a:t>mathematical </a:t>
            </a:r>
            <a:r>
              <a:rPr lang="en-US" sz="2400" dirty="0">
                <a:solidFill>
                  <a:schemeClr val="tx1"/>
                </a:solidFill>
              </a:rPr>
              <a:t>argumentation task? </a:t>
            </a:r>
          </a:p>
        </p:txBody>
      </p:sp>
      <p:sp>
        <p:nvSpPr>
          <p:cNvPr id="2" name="Left Arrow 1"/>
          <p:cNvSpPr/>
          <p:nvPr/>
        </p:nvSpPr>
        <p:spPr>
          <a:xfrm rot="20886035">
            <a:off x="7390279" y="3218189"/>
            <a:ext cx="1467982" cy="609600"/>
          </a:xfrm>
          <a:prstGeom prst="leftArrow">
            <a:avLst>
              <a:gd name="adj1" fmla="val 28255"/>
              <a:gd name="adj2" fmla="val 4412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53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lgn="ctr" rtl="0">
              <a:spcBef>
                <a:spcPts val="0"/>
              </a:spcBef>
              <a:buClr>
                <a:schemeClr val="dk1"/>
              </a:buClr>
              <a:buSzPct val="30555"/>
              <a:buFont typeface="Arial"/>
              <a:buNone/>
            </a:pPr>
            <a:r>
              <a:rPr lang="en-US" sz="3600">
                <a:solidFill>
                  <a:schemeClr val="lt1"/>
                </a:solidFill>
              </a:rPr>
              <a:t>Lens 2: </a:t>
            </a:r>
          </a:p>
          <a:p>
            <a:pPr lvl="0" algn="ctr">
              <a:spcBef>
                <a:spcPts val="0"/>
              </a:spcBef>
              <a:buClr>
                <a:schemeClr val="dk1"/>
              </a:buClr>
              <a:buSzPct val="30555"/>
              <a:buFont typeface="Arial"/>
              <a:buNone/>
            </a:pPr>
            <a:r>
              <a:rPr lang="en-US" sz="3600">
                <a:solidFill>
                  <a:schemeClr val="lt1"/>
                </a:solidFill>
              </a:rPr>
              <a:t>Purposes for Argumentation Tasks</a:t>
            </a:r>
          </a:p>
        </p:txBody>
      </p:sp>
      <p:sp>
        <p:nvSpPr>
          <p:cNvPr id="265" name="Shape 265"/>
          <p:cNvSpPr txBox="1">
            <a:spLocks noGrp="1"/>
          </p:cNvSpPr>
          <p:nvPr>
            <p:ph type="body" idx="1"/>
          </p:nvPr>
        </p:nvSpPr>
        <p:spPr>
          <a:xfrm>
            <a:off x="457200" y="1610644"/>
            <a:ext cx="8336281" cy="4952368"/>
          </a:xfrm>
          <a:prstGeom prst="rect">
            <a:avLst/>
          </a:prstGeom>
        </p:spPr>
        <p:txBody>
          <a:bodyPr lIns="91425" tIns="91425" rIns="91425" bIns="91425" anchor="t" anchorCtr="0">
            <a:noAutofit/>
          </a:bodyPr>
          <a:lstStyle/>
          <a:p>
            <a:pPr marL="0" lvl="0" indent="0">
              <a:spcBef>
                <a:spcPts val="0"/>
              </a:spcBef>
              <a:buNone/>
            </a:pPr>
            <a:r>
              <a:rPr lang="en-US" sz="2000" b="1" dirty="0" smtClean="0">
                <a:latin typeface="Cambria"/>
                <a:ea typeface="Cambria"/>
                <a:cs typeface="Cambria"/>
                <a:sym typeface="Cambria"/>
              </a:rPr>
              <a:t>What </a:t>
            </a:r>
            <a:r>
              <a:rPr lang="en-US" sz="2000" b="1" dirty="0">
                <a:latin typeface="Cambria"/>
                <a:ea typeface="Cambria"/>
                <a:cs typeface="Cambria"/>
                <a:sym typeface="Cambria"/>
              </a:rPr>
              <a:t>do you want the </a:t>
            </a:r>
            <a:r>
              <a:rPr lang="en-US" sz="2000" b="1" dirty="0">
                <a:solidFill>
                  <a:schemeClr val="accent5"/>
                </a:solidFill>
                <a:latin typeface="Cambria"/>
                <a:ea typeface="Cambria"/>
                <a:cs typeface="Cambria"/>
                <a:sym typeface="Cambria"/>
              </a:rPr>
              <a:t>students to learn </a:t>
            </a:r>
            <a:r>
              <a:rPr lang="en-US" sz="2000" b="1" dirty="0">
                <a:latin typeface="Cambria"/>
                <a:ea typeface="Cambria"/>
                <a:cs typeface="Cambria"/>
                <a:sym typeface="Cambria"/>
              </a:rPr>
              <a:t>from the argumentation task?</a:t>
            </a:r>
          </a:p>
          <a:p>
            <a:pPr marL="228600" lvl="0" indent="0">
              <a:spcBef>
                <a:spcPts val="0"/>
              </a:spcBef>
              <a:buNone/>
            </a:pPr>
            <a:endParaRPr lang="en-US" dirty="0"/>
          </a:p>
          <a:p>
            <a:pPr marL="514350" indent="-285750">
              <a:spcBef>
                <a:spcPts val="0"/>
              </a:spcBef>
            </a:pPr>
            <a:r>
              <a:rPr lang="en-US" dirty="0"/>
              <a:t> </a:t>
            </a:r>
            <a:r>
              <a:rPr lang="en-US" sz="2000" dirty="0"/>
              <a:t>Does the task help students produce better arguments?</a:t>
            </a:r>
          </a:p>
          <a:p>
            <a:pPr marL="571500" indent="-342900">
              <a:spcBef>
                <a:spcPts val="0"/>
              </a:spcBef>
            </a:pPr>
            <a:endParaRPr lang="en-US" sz="2000" dirty="0"/>
          </a:p>
          <a:p>
            <a:pPr marL="571500" indent="-342900">
              <a:spcBef>
                <a:spcPts val="0"/>
              </a:spcBef>
            </a:pPr>
            <a:r>
              <a:rPr lang="en-US" sz="2000" dirty="0" smtClean="0"/>
              <a:t>Does </a:t>
            </a:r>
            <a:r>
              <a:rPr lang="en-US" sz="2000" dirty="0"/>
              <a:t>the task help students develop conceptual understanding?</a:t>
            </a:r>
          </a:p>
          <a:p>
            <a:pPr marL="571500" indent="-342900">
              <a:spcBef>
                <a:spcPts val="0"/>
              </a:spcBef>
            </a:pPr>
            <a:endParaRPr lang="en-US" sz="2000" dirty="0"/>
          </a:p>
          <a:p>
            <a:pPr marL="571500" indent="-342900">
              <a:spcBef>
                <a:spcPts val="0"/>
              </a:spcBef>
            </a:pPr>
            <a:r>
              <a:rPr lang="en-US" sz="2000" dirty="0"/>
              <a:t>Does the task help students to mathematize contextualized problems and </a:t>
            </a:r>
            <a:r>
              <a:rPr lang="en-US" sz="2000" dirty="0" smtClean="0"/>
              <a:t>interpret </a:t>
            </a:r>
            <a:r>
              <a:rPr lang="en-US" sz="2000" dirty="0"/>
              <a:t>the meanings of solutions?</a:t>
            </a:r>
          </a:p>
          <a:p>
            <a:pPr marL="571500" indent="-342900">
              <a:spcBef>
                <a:spcPts val="0"/>
              </a:spcBef>
            </a:pPr>
            <a:endParaRPr lang="en-US" sz="2000" dirty="0"/>
          </a:p>
          <a:p>
            <a:pPr marL="571500" indent="-342900">
              <a:spcBef>
                <a:spcPts val="0"/>
              </a:spcBef>
            </a:pPr>
            <a:r>
              <a:rPr lang="en-US" sz="2000" dirty="0"/>
              <a:t>Does the task help students </a:t>
            </a:r>
            <a:r>
              <a:rPr lang="en-US" sz="2000" dirty="0" smtClean="0"/>
              <a:t>make sense of and compare across multiple approaches and </a:t>
            </a:r>
            <a:r>
              <a:rPr lang="en-US" sz="2000" dirty="0"/>
              <a:t>multiple representations?</a:t>
            </a:r>
          </a:p>
          <a:p>
            <a:pPr marL="514350" indent="-285750">
              <a:spcBef>
                <a:spcPts val="0"/>
              </a:spcBef>
            </a:pPr>
            <a:endParaRPr dirty="0">
              <a:highlight>
                <a:srgbClr val="FFFF00"/>
              </a:high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Opening Activity</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75327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2: What do you expect students will learn?</a:t>
            </a:r>
            <a:endParaRPr lang="en-US" dirty="0"/>
          </a:p>
        </p:txBody>
      </p:sp>
      <p:sp>
        <p:nvSpPr>
          <p:cNvPr id="3" name="Text Placeholder 2"/>
          <p:cNvSpPr>
            <a:spLocks noGrp="1"/>
          </p:cNvSpPr>
          <p:nvPr>
            <p:ph type="body" idx="1"/>
          </p:nvPr>
        </p:nvSpPr>
        <p:spPr/>
        <p:txBody>
          <a:bodyPr/>
          <a:lstStyle/>
          <a:p>
            <a:r>
              <a:rPr lang="en-US" dirty="0" smtClean="0"/>
              <a:t>Task A</a:t>
            </a:r>
            <a:endParaRPr lang="en-US" dirty="0"/>
          </a:p>
        </p:txBody>
      </p:sp>
      <p:sp>
        <p:nvSpPr>
          <p:cNvPr id="5" name="Text Placeholder 4"/>
          <p:cNvSpPr>
            <a:spLocks noGrp="1"/>
          </p:cNvSpPr>
          <p:nvPr>
            <p:ph type="body" idx="3"/>
          </p:nvPr>
        </p:nvSpPr>
        <p:spPr/>
        <p:txBody>
          <a:bodyPr/>
          <a:lstStyle/>
          <a:p>
            <a:r>
              <a:rPr lang="en-US" dirty="0" smtClean="0"/>
              <a:t>Task B</a:t>
            </a:r>
            <a:endParaRPr lang="en-US" dirty="0"/>
          </a:p>
        </p:txBody>
      </p:sp>
      <p:sp>
        <p:nvSpPr>
          <p:cNvPr id="6" name="Text Placeholder 5"/>
          <p:cNvSpPr>
            <a:spLocks noGrp="1"/>
          </p:cNvSpPr>
          <p:nvPr>
            <p:ph type="body" idx="4"/>
          </p:nvPr>
        </p:nvSpPr>
        <p:spPr>
          <a:xfrm>
            <a:off x="4645026" y="2175932"/>
            <a:ext cx="4213224" cy="4510617"/>
          </a:xfrm>
        </p:spPr>
        <p:txBody>
          <a:bodyPr/>
          <a:lstStyle/>
          <a:p>
            <a:pPr marL="114300" indent="0">
              <a:buNone/>
            </a:pPr>
            <a:r>
              <a:rPr lang="en-US" dirty="0"/>
              <a:t>A town council plans to build a public parking lot</a:t>
            </a:r>
            <a:r>
              <a:rPr lang="en-US" dirty="0" smtClean="0"/>
              <a:t>. </a:t>
            </a:r>
            <a:r>
              <a:rPr lang="en-US" dirty="0"/>
              <a:t>The outline below represents the proposed shape of the parking lot. </a:t>
            </a: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lvl="0" indent="0">
              <a:buNone/>
            </a:pPr>
            <a:r>
              <a:rPr lang="en-US" dirty="0"/>
              <a:t>Write an expression for the area, in square yards, of this proposed parking lot. </a:t>
            </a:r>
            <a:r>
              <a:rPr lang="en-US" dirty="0" smtClean="0"/>
              <a:t>Explain </a:t>
            </a:r>
            <a:r>
              <a:rPr lang="en-US" dirty="0"/>
              <a:t>the reasoning you used to find the expression. </a:t>
            </a:r>
          </a:p>
          <a:p>
            <a:pPr marL="114300" indent="0">
              <a:buNone/>
            </a:pPr>
            <a:endParaRPr lang="en-US" dirty="0"/>
          </a:p>
          <a:p>
            <a:endParaRPr lang="en-US" dirty="0"/>
          </a:p>
        </p:txBody>
      </p:sp>
      <p:sp>
        <p:nvSpPr>
          <p:cNvPr id="7" name="Text Placeholder 5"/>
          <p:cNvSpPr txBox="1">
            <a:spLocks/>
          </p:cNvSpPr>
          <p:nvPr/>
        </p:nvSpPr>
        <p:spPr>
          <a:xfrm>
            <a:off x="457200" y="2175931"/>
            <a:ext cx="4041774" cy="39497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14300" indent="0">
              <a:buFont typeface="Arial"/>
              <a:buNone/>
            </a:pPr>
            <a:r>
              <a:rPr lang="en-US" sz="2400" smtClean="0">
                <a:latin typeface="Comic Sans MS"/>
                <a:ea typeface="Comic Sans MS"/>
                <a:cs typeface="Comic Sans MS"/>
                <a:sym typeface="Comic Sans MS"/>
              </a:rPr>
              <a:t>Laura says that ¼ of the rectangle is shaded. </a:t>
            </a:r>
            <a:r>
              <a:rPr lang="en-US" sz="2400" dirty="0" smtClean="0">
                <a:latin typeface="Comic Sans MS"/>
                <a:ea typeface="Comic Sans MS"/>
                <a:cs typeface="Comic Sans MS"/>
                <a:sym typeface="Comic Sans MS"/>
              </a:rPr>
              <a:t>Do you think she is correct? Explain why or why not.</a:t>
            </a:r>
          </a:p>
          <a:p>
            <a:endParaRPr lang="en-US" dirty="0"/>
          </a:p>
        </p:txBody>
      </p:sp>
      <p:pic>
        <p:nvPicPr>
          <p:cNvPr id="8" name="Shape 312"/>
          <p:cNvPicPr preferRelativeResize="0"/>
          <p:nvPr/>
        </p:nvPicPr>
        <p:blipFill rotWithShape="1">
          <a:blip r:embed="rId3">
            <a:alphaModFix/>
          </a:blip>
          <a:srcRect l="13150" t="9089" r="21292" b="-9090"/>
          <a:stretch/>
        </p:blipFill>
        <p:spPr>
          <a:xfrm>
            <a:off x="1048486" y="3837581"/>
            <a:ext cx="2771132" cy="1011636"/>
          </a:xfrm>
          <a:prstGeom prst="rect">
            <a:avLst/>
          </a:prstGeom>
          <a:noFill/>
          <a:ln>
            <a:noFill/>
          </a:ln>
        </p:spPr>
      </p:pic>
      <p:pic>
        <p:nvPicPr>
          <p:cNvPr id="9" name="Picture 8"/>
          <p:cNvPicPr/>
          <p:nvPr/>
        </p:nvPicPr>
        <p:blipFill>
          <a:blip r:embed="rId4"/>
          <a:stretch>
            <a:fillRect/>
          </a:stretch>
        </p:blipFill>
        <p:spPr>
          <a:xfrm>
            <a:off x="4410904" y="3348037"/>
            <a:ext cx="4867275" cy="1990725"/>
          </a:xfrm>
          <a:prstGeom prst="rect">
            <a:avLst/>
          </a:prstGeom>
        </p:spPr>
      </p:pic>
    </p:spTree>
    <p:extLst>
      <p:ext uri="{BB962C8B-B14F-4D97-AF65-F5344CB8AC3E}">
        <p14:creationId xmlns:p14="http://schemas.microsoft.com/office/powerpoint/2010/main" val="605433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2: What do you expect students will learn?</a:t>
            </a:r>
            <a:endParaRPr lang="en-US" dirty="0"/>
          </a:p>
        </p:txBody>
      </p:sp>
      <p:sp>
        <p:nvSpPr>
          <p:cNvPr id="3" name="Text Placeholder 2"/>
          <p:cNvSpPr>
            <a:spLocks noGrp="1"/>
          </p:cNvSpPr>
          <p:nvPr>
            <p:ph type="body" idx="1"/>
          </p:nvPr>
        </p:nvSpPr>
        <p:spPr/>
        <p:txBody>
          <a:bodyPr/>
          <a:lstStyle/>
          <a:p>
            <a:r>
              <a:rPr lang="en-US" dirty="0" smtClean="0"/>
              <a:t>Task A</a:t>
            </a:r>
            <a:endParaRPr lang="en-US" dirty="0"/>
          </a:p>
        </p:txBody>
      </p:sp>
      <p:sp>
        <p:nvSpPr>
          <p:cNvPr id="5" name="Text Placeholder 4"/>
          <p:cNvSpPr>
            <a:spLocks noGrp="1"/>
          </p:cNvSpPr>
          <p:nvPr>
            <p:ph type="body" idx="3"/>
          </p:nvPr>
        </p:nvSpPr>
        <p:spPr/>
        <p:txBody>
          <a:bodyPr/>
          <a:lstStyle/>
          <a:p>
            <a:r>
              <a:rPr lang="en-US" dirty="0" smtClean="0"/>
              <a:t>Task B</a:t>
            </a:r>
            <a:endParaRPr lang="en-US" dirty="0"/>
          </a:p>
        </p:txBody>
      </p:sp>
      <p:sp>
        <p:nvSpPr>
          <p:cNvPr id="6" name="Text Placeholder 5"/>
          <p:cNvSpPr>
            <a:spLocks noGrp="1"/>
          </p:cNvSpPr>
          <p:nvPr>
            <p:ph type="body" idx="4"/>
          </p:nvPr>
        </p:nvSpPr>
        <p:spPr>
          <a:xfrm>
            <a:off x="4645026" y="2175932"/>
            <a:ext cx="4213224" cy="4510617"/>
          </a:xfrm>
        </p:spPr>
        <p:txBody>
          <a:bodyPr/>
          <a:lstStyle/>
          <a:p>
            <a:pPr marL="114300" indent="0">
              <a:buNone/>
            </a:pPr>
            <a:r>
              <a:rPr lang="en-US" dirty="0"/>
              <a:t>A town council plans to build a public parking lot</a:t>
            </a:r>
            <a:r>
              <a:rPr lang="en-US" dirty="0" smtClean="0"/>
              <a:t>. </a:t>
            </a:r>
            <a:r>
              <a:rPr lang="en-US" dirty="0"/>
              <a:t>The outline below represents the proposed shape of the parking lot. </a:t>
            </a: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lvl="0" indent="0">
              <a:buNone/>
            </a:pPr>
            <a:r>
              <a:rPr lang="en-US" dirty="0"/>
              <a:t>Write an expression for the area, in square yards, of this proposed parking lot. </a:t>
            </a:r>
            <a:r>
              <a:rPr lang="en-US" dirty="0" smtClean="0"/>
              <a:t>Explain </a:t>
            </a:r>
            <a:r>
              <a:rPr lang="en-US" dirty="0"/>
              <a:t>the reasoning you used to find the expression. </a:t>
            </a:r>
          </a:p>
          <a:p>
            <a:pPr marL="114300" indent="0">
              <a:buNone/>
            </a:pPr>
            <a:endParaRPr lang="en-US" dirty="0"/>
          </a:p>
          <a:p>
            <a:endParaRPr lang="en-US" dirty="0"/>
          </a:p>
        </p:txBody>
      </p:sp>
      <p:sp>
        <p:nvSpPr>
          <p:cNvPr id="7" name="Text Placeholder 5"/>
          <p:cNvSpPr txBox="1">
            <a:spLocks/>
          </p:cNvSpPr>
          <p:nvPr/>
        </p:nvSpPr>
        <p:spPr>
          <a:xfrm>
            <a:off x="457200" y="2175931"/>
            <a:ext cx="4041774" cy="39497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14300" indent="0">
              <a:buFont typeface="Arial"/>
              <a:buNone/>
            </a:pPr>
            <a:r>
              <a:rPr lang="en-US" sz="2400" dirty="0" smtClean="0">
                <a:latin typeface="Comic Sans MS"/>
                <a:ea typeface="Comic Sans MS"/>
                <a:cs typeface="Comic Sans MS"/>
                <a:sym typeface="Comic Sans MS"/>
              </a:rPr>
              <a:t>Laura says that ¼ of the rectangle is shaded. Do you think she is correct? Explain why or why not.</a:t>
            </a:r>
          </a:p>
          <a:p>
            <a:endParaRPr lang="en-US" dirty="0"/>
          </a:p>
        </p:txBody>
      </p:sp>
      <p:pic>
        <p:nvPicPr>
          <p:cNvPr id="8" name="Shape 312"/>
          <p:cNvPicPr preferRelativeResize="0"/>
          <p:nvPr/>
        </p:nvPicPr>
        <p:blipFill rotWithShape="1">
          <a:blip r:embed="rId3">
            <a:alphaModFix/>
          </a:blip>
          <a:srcRect l="13150" t="9089" r="21292" b="-9090"/>
          <a:stretch/>
        </p:blipFill>
        <p:spPr>
          <a:xfrm>
            <a:off x="1048486" y="3837581"/>
            <a:ext cx="2771132" cy="1011636"/>
          </a:xfrm>
          <a:prstGeom prst="rect">
            <a:avLst/>
          </a:prstGeom>
          <a:noFill/>
          <a:ln>
            <a:noFill/>
          </a:ln>
        </p:spPr>
      </p:pic>
      <p:pic>
        <p:nvPicPr>
          <p:cNvPr id="9" name="Picture 8"/>
          <p:cNvPicPr/>
          <p:nvPr/>
        </p:nvPicPr>
        <p:blipFill>
          <a:blip r:embed="rId4"/>
          <a:stretch>
            <a:fillRect/>
          </a:stretch>
        </p:blipFill>
        <p:spPr>
          <a:xfrm>
            <a:off x="4410904" y="3348037"/>
            <a:ext cx="4867275" cy="1990725"/>
          </a:xfrm>
          <a:prstGeom prst="rect">
            <a:avLst/>
          </a:prstGeom>
        </p:spPr>
      </p:pic>
      <p:sp>
        <p:nvSpPr>
          <p:cNvPr id="4" name="TextBox 3"/>
          <p:cNvSpPr txBox="1"/>
          <p:nvPr/>
        </p:nvSpPr>
        <p:spPr>
          <a:xfrm>
            <a:off x="311148" y="2986310"/>
            <a:ext cx="3953704" cy="3477875"/>
          </a:xfrm>
          <a:prstGeom prst="rect">
            <a:avLst/>
          </a:prstGeom>
          <a:solidFill>
            <a:schemeClr val="accent5"/>
          </a:solidFill>
        </p:spPr>
        <p:txBody>
          <a:bodyPr wrap="square" rtlCol="0">
            <a:spAutoFit/>
          </a:bodyPr>
          <a:lstStyle/>
          <a:p>
            <a:r>
              <a:rPr lang="en-US" sz="2200" dirty="0" smtClean="0">
                <a:solidFill>
                  <a:schemeClr val="bg1"/>
                </a:solidFill>
              </a:rPr>
              <a:t>Targets conceptual understanding - </a:t>
            </a:r>
            <a:r>
              <a:rPr lang="en-US" sz="2200" dirty="0">
                <a:solidFill>
                  <a:schemeClr val="bg1"/>
                </a:solidFill>
              </a:rPr>
              <a:t>of ¼ and/or equivalence of </a:t>
            </a:r>
            <a:r>
              <a:rPr lang="en-US" sz="2200" dirty="0" smtClean="0">
                <a:solidFill>
                  <a:schemeClr val="bg1"/>
                </a:solidFill>
              </a:rPr>
              <a:t>fractions</a:t>
            </a:r>
          </a:p>
          <a:p>
            <a:endParaRPr lang="en-US" sz="2200" dirty="0">
              <a:solidFill>
                <a:schemeClr val="bg1"/>
              </a:solidFill>
            </a:endParaRPr>
          </a:p>
          <a:p>
            <a:r>
              <a:rPr lang="en-US" sz="2200" dirty="0">
                <a:solidFill>
                  <a:schemeClr val="bg1"/>
                </a:solidFill>
              </a:rPr>
              <a:t>Students need to explain how they make sense of what looks like 3/12ths (or three columns shaded with ¼ each) as also being represented by the </a:t>
            </a:r>
            <a:r>
              <a:rPr lang="en-US" sz="2200" dirty="0" smtClean="0">
                <a:solidFill>
                  <a:schemeClr val="bg1"/>
                </a:solidFill>
              </a:rPr>
              <a:t>fraction ¼.</a:t>
            </a:r>
            <a:endParaRPr lang="en-US" sz="2200" dirty="0">
              <a:solidFill>
                <a:schemeClr val="bg1"/>
              </a:solidFill>
            </a:endParaRPr>
          </a:p>
        </p:txBody>
      </p:sp>
      <p:sp>
        <p:nvSpPr>
          <p:cNvPr id="11" name="TextBox 10"/>
          <p:cNvSpPr txBox="1"/>
          <p:nvPr/>
        </p:nvSpPr>
        <p:spPr>
          <a:xfrm>
            <a:off x="4733096" y="2986310"/>
            <a:ext cx="3953704" cy="3477875"/>
          </a:xfrm>
          <a:prstGeom prst="rect">
            <a:avLst/>
          </a:prstGeom>
          <a:solidFill>
            <a:schemeClr val="accent5"/>
          </a:solidFill>
        </p:spPr>
        <p:txBody>
          <a:bodyPr wrap="square" rtlCol="0">
            <a:spAutoFit/>
          </a:bodyPr>
          <a:lstStyle/>
          <a:p>
            <a:r>
              <a:rPr lang="en-US" sz="2200" dirty="0" smtClean="0">
                <a:solidFill>
                  <a:schemeClr val="bg1"/>
                </a:solidFill>
              </a:rPr>
              <a:t>Targets modeling a problem situation and explaining how the model appropriately represents the situation</a:t>
            </a:r>
          </a:p>
          <a:p>
            <a:endParaRPr lang="en-US" sz="2200" dirty="0">
              <a:solidFill>
                <a:schemeClr val="bg1"/>
              </a:solidFill>
            </a:endParaRPr>
          </a:p>
          <a:p>
            <a:r>
              <a:rPr lang="en-US" sz="2200" dirty="0" smtClean="0">
                <a:solidFill>
                  <a:schemeClr val="bg1"/>
                </a:solidFill>
              </a:rPr>
              <a:t>Students need to develop a model for the area and explain how they know they have appropriately accounted for the full parking lot.</a:t>
            </a:r>
            <a:endParaRPr lang="en-US" sz="2200" dirty="0">
              <a:solidFill>
                <a:schemeClr val="bg1"/>
              </a:solidFill>
            </a:endParaRPr>
          </a:p>
        </p:txBody>
      </p:sp>
    </p:spTree>
    <p:extLst>
      <p:ext uri="{BB962C8B-B14F-4D97-AF65-F5344CB8AC3E}">
        <p14:creationId xmlns:p14="http://schemas.microsoft.com/office/powerpoint/2010/main" val="92744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2: What do you expect students will learn?</a:t>
            </a:r>
            <a:endParaRPr lang="en-US" dirty="0"/>
          </a:p>
        </p:txBody>
      </p:sp>
      <p:sp>
        <p:nvSpPr>
          <p:cNvPr id="3" name="Text Placeholder 2"/>
          <p:cNvSpPr>
            <a:spLocks noGrp="1"/>
          </p:cNvSpPr>
          <p:nvPr>
            <p:ph type="body" idx="1"/>
          </p:nvPr>
        </p:nvSpPr>
        <p:spPr/>
        <p:txBody>
          <a:bodyPr/>
          <a:lstStyle/>
          <a:p>
            <a:r>
              <a:rPr lang="en-US" dirty="0" smtClean="0"/>
              <a:t>Task C</a:t>
            </a:r>
            <a:endParaRPr lang="en-US" dirty="0"/>
          </a:p>
        </p:txBody>
      </p:sp>
      <p:sp>
        <p:nvSpPr>
          <p:cNvPr id="5" name="Text Placeholder 4"/>
          <p:cNvSpPr>
            <a:spLocks noGrp="1"/>
          </p:cNvSpPr>
          <p:nvPr>
            <p:ph type="body" idx="3"/>
          </p:nvPr>
        </p:nvSpPr>
        <p:spPr/>
        <p:txBody>
          <a:bodyPr/>
          <a:lstStyle/>
          <a:p>
            <a:r>
              <a:rPr lang="en-US" dirty="0" smtClean="0"/>
              <a:t>Task D</a:t>
            </a:r>
            <a:endParaRPr lang="en-US" dirty="0"/>
          </a:p>
        </p:txBody>
      </p:sp>
      <p:sp>
        <p:nvSpPr>
          <p:cNvPr id="6" name="Text Placeholder 5"/>
          <p:cNvSpPr>
            <a:spLocks noGrp="1"/>
          </p:cNvSpPr>
          <p:nvPr>
            <p:ph type="body" idx="4"/>
          </p:nvPr>
        </p:nvSpPr>
        <p:spPr>
          <a:xfrm>
            <a:off x="4645026" y="2061632"/>
            <a:ext cx="4213224" cy="4510617"/>
          </a:xfrm>
        </p:spPr>
        <p:txBody>
          <a:bodyPr/>
          <a:lstStyle/>
          <a:p>
            <a:pPr marL="114300" indent="0">
              <a:spcBef>
                <a:spcPts val="200"/>
              </a:spcBef>
              <a:spcAft>
                <a:spcPts val="600"/>
              </a:spcAft>
              <a:buNone/>
            </a:pPr>
            <a:r>
              <a:rPr lang="en-US" i="1" dirty="0" smtClean="0"/>
              <a:t>Implemented as a </a:t>
            </a:r>
            <a:r>
              <a:rPr lang="en-US" dirty="0" smtClean="0"/>
              <a:t>NUMBER TALK</a:t>
            </a:r>
          </a:p>
          <a:p>
            <a:pPr marL="114300" indent="0">
              <a:buNone/>
            </a:pPr>
            <a:r>
              <a:rPr lang="en-US" sz="2200" dirty="0" smtClean="0">
                <a:latin typeface="Comic Sans MS" charset="0"/>
                <a:ea typeface="Comic Sans MS" charset="0"/>
                <a:cs typeface="Comic Sans MS" charset="0"/>
              </a:rPr>
              <a:t>THINK! What is</a:t>
            </a:r>
          </a:p>
          <a:p>
            <a:pPr marL="114300" indent="0">
              <a:buNone/>
            </a:pPr>
            <a:endParaRPr lang="en-US" sz="2000" dirty="0">
              <a:latin typeface="Comic Sans MS" charset="0"/>
              <a:ea typeface="Comic Sans MS" charset="0"/>
              <a:cs typeface="Comic Sans MS" charset="0"/>
            </a:endParaRPr>
          </a:p>
          <a:p>
            <a:pPr marL="114300" indent="0">
              <a:buNone/>
            </a:pPr>
            <a:endParaRPr lang="en-US" sz="2000" dirty="0">
              <a:latin typeface="Comic Sans MS" charset="0"/>
              <a:ea typeface="Comic Sans MS" charset="0"/>
              <a:cs typeface="Comic Sans MS" charset="0"/>
            </a:endParaRPr>
          </a:p>
          <a:p>
            <a:pPr marL="114300" indent="0">
              <a:buNone/>
            </a:pPr>
            <a:endParaRPr lang="en-US" sz="2000" dirty="0" smtClean="0">
              <a:latin typeface="Comic Sans MS" charset="0"/>
              <a:ea typeface="Comic Sans MS" charset="0"/>
              <a:cs typeface="Comic Sans MS" charset="0"/>
            </a:endParaRPr>
          </a:p>
          <a:p>
            <a:pPr marL="114300" indent="0">
              <a:buNone/>
            </a:pPr>
            <a:r>
              <a:rPr lang="en-US" sz="2200" dirty="0" smtClean="0">
                <a:latin typeface="Comic Sans MS" charset="0"/>
                <a:ea typeface="Comic Sans MS" charset="0"/>
                <a:cs typeface="Comic Sans MS" charset="0"/>
              </a:rPr>
              <a:t>When you have one strategy, show me one figure.</a:t>
            </a:r>
          </a:p>
          <a:p>
            <a:pPr marL="114300" indent="0">
              <a:buNone/>
            </a:pPr>
            <a:r>
              <a:rPr lang="en-US" sz="2200" dirty="0" smtClean="0">
                <a:latin typeface="Comic Sans MS" charset="0"/>
                <a:ea typeface="Comic Sans MS" charset="0"/>
                <a:cs typeface="Comic Sans MS" charset="0"/>
              </a:rPr>
              <a:t>Keep thinking! </a:t>
            </a:r>
          </a:p>
          <a:p>
            <a:pPr marL="114300" indent="0">
              <a:buNone/>
            </a:pPr>
            <a:r>
              <a:rPr lang="en-US" sz="2200" dirty="0" smtClean="0">
                <a:latin typeface="Comic Sans MS" charset="0"/>
                <a:ea typeface="Comic Sans MS" charset="0"/>
                <a:cs typeface="Comic Sans MS" charset="0"/>
              </a:rPr>
              <a:t>When you have a second strategy, show two fingers. </a:t>
            </a:r>
            <a:endParaRPr lang="en-US" dirty="0"/>
          </a:p>
          <a:p>
            <a:pPr marL="114300" indent="0">
              <a:buNone/>
            </a:pPr>
            <a:endParaRPr lang="en-US" i="1" dirty="0" smtClean="0"/>
          </a:p>
          <a:p>
            <a:pPr marL="114300" indent="0">
              <a:buNone/>
            </a:pPr>
            <a:r>
              <a:rPr lang="en-US" i="1" dirty="0" smtClean="0"/>
              <a:t>Followed by a discussion.</a:t>
            </a:r>
            <a:endParaRPr lang="en-US" dirty="0" smtClean="0"/>
          </a:p>
          <a:p>
            <a:pPr marL="114300" indent="0">
              <a:buNone/>
            </a:pPr>
            <a:endParaRPr lang="en-US" dirty="0" smtClean="0"/>
          </a:p>
          <a:p>
            <a:pPr marL="114300" indent="0">
              <a:buNone/>
            </a:pPr>
            <a:endParaRPr lang="en-US" dirty="0"/>
          </a:p>
          <a:p>
            <a:pPr marL="114300" indent="0">
              <a:buNone/>
            </a:pPr>
            <a:r>
              <a:rPr lang="en-US" dirty="0" smtClean="0"/>
              <a:t> </a:t>
            </a:r>
            <a:endParaRPr lang="en-US" dirty="0"/>
          </a:p>
          <a:p>
            <a:endParaRPr lang="en-US" dirty="0"/>
          </a:p>
        </p:txBody>
      </p:sp>
      <p:sp>
        <p:nvSpPr>
          <p:cNvPr id="11" name="Rounded Rectangular Callout 10"/>
          <p:cNvSpPr/>
          <p:nvPr/>
        </p:nvSpPr>
        <p:spPr>
          <a:xfrm>
            <a:off x="175497" y="3820855"/>
            <a:ext cx="2005881" cy="2844106"/>
          </a:xfrm>
          <a:prstGeom prst="wedgeRoundRectCallout">
            <a:avLst>
              <a:gd name="adj1" fmla="val 55527"/>
              <a:gd name="adj2" fmla="val -66342"/>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lumMod val="50000"/>
                  </a:schemeClr>
                </a:solidFill>
              </a:rPr>
              <a:t>“I </a:t>
            </a:r>
            <a:r>
              <a:rPr lang="en-US" sz="1800" dirty="0">
                <a:solidFill>
                  <a:schemeClr val="tx1">
                    <a:lumMod val="50000"/>
                  </a:schemeClr>
                </a:solidFill>
              </a:rPr>
              <a:t>think they’re the same because the triangle is wider at the bottom, but the rectangle isn’t </a:t>
            </a:r>
            <a:r>
              <a:rPr lang="en-US" sz="1800" dirty="0" err="1" smtClean="0">
                <a:solidFill>
                  <a:schemeClr val="tx1">
                    <a:lumMod val="50000"/>
                  </a:schemeClr>
                </a:solidFill>
              </a:rPr>
              <a:t>slanty</a:t>
            </a:r>
            <a:r>
              <a:rPr lang="en-US" sz="1800" dirty="0" smtClean="0">
                <a:solidFill>
                  <a:schemeClr val="tx1">
                    <a:lumMod val="50000"/>
                  </a:schemeClr>
                </a:solidFill>
              </a:rPr>
              <a:t>, so the end up the same area.”</a:t>
            </a:r>
            <a:endParaRPr lang="en-US" sz="1800" dirty="0">
              <a:solidFill>
                <a:schemeClr val="tx1">
                  <a:lumMod val="50000"/>
                </a:schemeClr>
              </a:solidFill>
            </a:endParaRPr>
          </a:p>
        </p:txBody>
      </p:sp>
      <p:sp>
        <p:nvSpPr>
          <p:cNvPr id="7" name="Text Placeholder 5"/>
          <p:cNvSpPr txBox="1">
            <a:spLocks/>
          </p:cNvSpPr>
          <p:nvPr/>
        </p:nvSpPr>
        <p:spPr>
          <a:xfrm>
            <a:off x="361950" y="2061631"/>
            <a:ext cx="4041774" cy="46033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14300" lvl="0" indent="0">
              <a:buClr>
                <a:srgbClr val="000000"/>
              </a:buClr>
              <a:buNone/>
            </a:pPr>
            <a:r>
              <a:rPr lang="en-US" sz="2000" dirty="0" smtClean="0">
                <a:solidFill>
                  <a:schemeClr val="tx1"/>
                </a:solidFill>
                <a:latin typeface="Arial" charset="0"/>
                <a:ea typeface="Arial" charset="0"/>
                <a:cs typeface="Arial" charset="0"/>
                <a:sym typeface="Calibri"/>
              </a:rPr>
              <a:t>Two identical rectangular regions are cut as shown. John compares the area of one of the smaller rectangles to one of the right triangles. He says:</a:t>
            </a:r>
          </a:p>
          <a:p>
            <a:pPr marL="114300" lvl="0" indent="0">
              <a:buClr>
                <a:srgbClr val="000000"/>
              </a:buClr>
              <a:buNone/>
            </a:pPr>
            <a:endParaRPr lang="en-US" sz="2200" dirty="0">
              <a:solidFill>
                <a:schemeClr val="tx1"/>
              </a:solidFill>
              <a:latin typeface="Arial" charset="0"/>
              <a:ea typeface="Arial" charset="0"/>
              <a:cs typeface="Arial"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184936" y="3802567"/>
            <a:ext cx="2254033" cy="714448"/>
          </a:xfrm>
          <a:prstGeom prst="rect">
            <a:avLst/>
          </a:prstGeom>
        </p:spPr>
      </p:pic>
      <p:sp>
        <p:nvSpPr>
          <p:cNvPr id="12" name="TextBox 11"/>
          <p:cNvSpPr txBox="1"/>
          <p:nvPr/>
        </p:nvSpPr>
        <p:spPr>
          <a:xfrm>
            <a:off x="2386105" y="4592582"/>
            <a:ext cx="1952626" cy="1938992"/>
          </a:xfrm>
          <a:prstGeom prst="rect">
            <a:avLst/>
          </a:prstGeom>
          <a:noFill/>
        </p:spPr>
        <p:txBody>
          <a:bodyPr wrap="square" rtlCol="0">
            <a:spAutoFit/>
          </a:bodyPr>
          <a:lstStyle/>
          <a:p>
            <a:r>
              <a:rPr lang="en-US" sz="2000" dirty="0" smtClean="0"/>
              <a:t>Is John’s argument convincing to you? How could you make it better? </a:t>
            </a:r>
            <a:endParaRPr lang="en-US" sz="2000" dirty="0"/>
          </a:p>
        </p:txBody>
      </p:sp>
      <p:sp>
        <p:nvSpPr>
          <p:cNvPr id="13" name="TextBox 8"/>
          <p:cNvSpPr txBox="1">
            <a:spLocks noChangeArrowheads="1"/>
          </p:cNvSpPr>
          <p:nvPr/>
        </p:nvSpPr>
        <p:spPr bwMode="auto">
          <a:xfrm>
            <a:off x="5256213" y="2940793"/>
            <a:ext cx="2819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MS PGothic" charset="-128"/>
              </a:defRPr>
            </a:lvl1pPr>
            <a:lvl2pPr marL="742950" indent="-285750" eaLnBrk="0" hangingPunct="0">
              <a:defRPr sz="2400">
                <a:solidFill>
                  <a:schemeClr val="tx1"/>
                </a:solidFill>
                <a:latin typeface="Cambria" charset="0"/>
                <a:ea typeface="MS PGothic" charset="-128"/>
              </a:defRPr>
            </a:lvl2pPr>
            <a:lvl3pPr marL="1143000" indent="-228600" eaLnBrk="0" hangingPunct="0">
              <a:defRPr sz="2400">
                <a:solidFill>
                  <a:schemeClr val="tx1"/>
                </a:solidFill>
                <a:latin typeface="Cambria" charset="0"/>
                <a:ea typeface="MS PGothic" charset="-128"/>
              </a:defRPr>
            </a:lvl3pPr>
            <a:lvl4pPr marL="1600200" indent="-228600" eaLnBrk="0" hangingPunct="0">
              <a:defRPr sz="2400">
                <a:solidFill>
                  <a:schemeClr val="tx1"/>
                </a:solidFill>
                <a:latin typeface="Cambria" charset="0"/>
                <a:ea typeface="MS PGothic" charset="-128"/>
              </a:defRPr>
            </a:lvl4pPr>
            <a:lvl5pPr marL="2057400" indent="-228600" eaLnBrk="0" hangingPunct="0">
              <a:defRPr sz="2400">
                <a:solidFill>
                  <a:schemeClr val="tx1"/>
                </a:solidFill>
                <a:latin typeface="Cambria" charset="0"/>
                <a:ea typeface="MS PGothic" charset="-128"/>
              </a:defRPr>
            </a:lvl5pPr>
            <a:lvl6pPr marL="2514600" indent="-228600" eaLnBrk="0" fontAlgn="base" hangingPunct="0">
              <a:spcBef>
                <a:spcPct val="0"/>
              </a:spcBef>
              <a:spcAft>
                <a:spcPct val="0"/>
              </a:spcAft>
              <a:defRPr sz="2400">
                <a:solidFill>
                  <a:schemeClr val="tx1"/>
                </a:solidFill>
                <a:latin typeface="Cambria" charset="0"/>
                <a:ea typeface="MS PGothic" charset="-128"/>
              </a:defRPr>
            </a:lvl6pPr>
            <a:lvl7pPr marL="2971800" indent="-228600" eaLnBrk="0" fontAlgn="base" hangingPunct="0">
              <a:spcBef>
                <a:spcPct val="0"/>
              </a:spcBef>
              <a:spcAft>
                <a:spcPct val="0"/>
              </a:spcAft>
              <a:defRPr sz="2400">
                <a:solidFill>
                  <a:schemeClr val="tx1"/>
                </a:solidFill>
                <a:latin typeface="Cambria" charset="0"/>
                <a:ea typeface="MS PGothic" charset="-128"/>
              </a:defRPr>
            </a:lvl7pPr>
            <a:lvl8pPr marL="3429000" indent="-228600" eaLnBrk="0" fontAlgn="base" hangingPunct="0">
              <a:spcBef>
                <a:spcPct val="0"/>
              </a:spcBef>
              <a:spcAft>
                <a:spcPct val="0"/>
              </a:spcAft>
              <a:defRPr sz="2400">
                <a:solidFill>
                  <a:schemeClr val="tx1"/>
                </a:solidFill>
                <a:latin typeface="Cambria" charset="0"/>
                <a:ea typeface="MS PGothic" charset="-128"/>
              </a:defRPr>
            </a:lvl8pPr>
            <a:lvl9pPr marL="3886200" indent="-228600" eaLnBrk="0" fontAlgn="base" hangingPunct="0">
              <a:spcBef>
                <a:spcPct val="0"/>
              </a:spcBef>
              <a:spcAft>
                <a:spcPct val="0"/>
              </a:spcAft>
              <a:defRPr sz="2400">
                <a:solidFill>
                  <a:schemeClr val="tx1"/>
                </a:solidFill>
                <a:latin typeface="Cambria" charset="0"/>
                <a:ea typeface="MS PGothic" charset="-128"/>
              </a:defRPr>
            </a:lvl9pPr>
          </a:lstStyle>
          <a:p>
            <a:pPr eaLnBrk="1" hangingPunct="1"/>
            <a:r>
              <a:rPr lang="en-US" altLang="en-US" sz="5000" dirty="0"/>
              <a:t>16 x </a:t>
            </a:r>
            <a:r>
              <a:rPr lang="en-US" altLang="en-US" sz="5000" dirty="0" smtClean="0"/>
              <a:t>25?</a:t>
            </a:r>
            <a:endParaRPr lang="en-US" altLang="en-US" sz="5000" dirty="0"/>
          </a:p>
        </p:txBody>
      </p:sp>
    </p:spTree>
    <p:extLst>
      <p:ext uri="{BB962C8B-B14F-4D97-AF65-F5344CB8AC3E}">
        <p14:creationId xmlns:p14="http://schemas.microsoft.com/office/powerpoint/2010/main" val="5775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2: What do you expect students will learn?</a:t>
            </a:r>
            <a:endParaRPr lang="en-US" dirty="0"/>
          </a:p>
        </p:txBody>
      </p:sp>
      <p:sp>
        <p:nvSpPr>
          <p:cNvPr id="3" name="Text Placeholder 2"/>
          <p:cNvSpPr>
            <a:spLocks noGrp="1"/>
          </p:cNvSpPr>
          <p:nvPr>
            <p:ph type="body" idx="1"/>
          </p:nvPr>
        </p:nvSpPr>
        <p:spPr/>
        <p:txBody>
          <a:bodyPr/>
          <a:lstStyle/>
          <a:p>
            <a:r>
              <a:rPr lang="en-US" dirty="0" smtClean="0"/>
              <a:t>Task C</a:t>
            </a:r>
            <a:endParaRPr lang="en-US" dirty="0"/>
          </a:p>
        </p:txBody>
      </p:sp>
      <p:sp>
        <p:nvSpPr>
          <p:cNvPr id="5" name="Text Placeholder 4"/>
          <p:cNvSpPr>
            <a:spLocks noGrp="1"/>
          </p:cNvSpPr>
          <p:nvPr>
            <p:ph type="body" idx="3"/>
          </p:nvPr>
        </p:nvSpPr>
        <p:spPr/>
        <p:txBody>
          <a:bodyPr/>
          <a:lstStyle/>
          <a:p>
            <a:r>
              <a:rPr lang="en-US" dirty="0" smtClean="0"/>
              <a:t>Task D</a:t>
            </a:r>
            <a:endParaRPr lang="en-US" dirty="0"/>
          </a:p>
        </p:txBody>
      </p:sp>
      <p:sp>
        <p:nvSpPr>
          <p:cNvPr id="6" name="Text Placeholder 5"/>
          <p:cNvSpPr>
            <a:spLocks noGrp="1"/>
          </p:cNvSpPr>
          <p:nvPr>
            <p:ph type="body" idx="4"/>
          </p:nvPr>
        </p:nvSpPr>
        <p:spPr>
          <a:xfrm>
            <a:off x="4645026" y="2061632"/>
            <a:ext cx="4213224" cy="4510617"/>
          </a:xfrm>
        </p:spPr>
        <p:txBody>
          <a:bodyPr/>
          <a:lstStyle/>
          <a:p>
            <a:pPr marL="114300" indent="0">
              <a:spcBef>
                <a:spcPts val="200"/>
              </a:spcBef>
              <a:spcAft>
                <a:spcPts val="600"/>
              </a:spcAft>
              <a:buNone/>
            </a:pPr>
            <a:r>
              <a:rPr lang="en-US" i="1" dirty="0" smtClean="0"/>
              <a:t>Implemented as a </a:t>
            </a:r>
            <a:r>
              <a:rPr lang="en-US" dirty="0" smtClean="0"/>
              <a:t>NUMBER TALK</a:t>
            </a:r>
          </a:p>
          <a:p>
            <a:pPr marL="114300" indent="0">
              <a:buNone/>
            </a:pPr>
            <a:r>
              <a:rPr lang="en-US" sz="2200" dirty="0" smtClean="0">
                <a:latin typeface="Comic Sans MS" charset="0"/>
                <a:ea typeface="Comic Sans MS" charset="0"/>
                <a:cs typeface="Comic Sans MS" charset="0"/>
              </a:rPr>
              <a:t>THINK! What is</a:t>
            </a:r>
          </a:p>
          <a:p>
            <a:pPr marL="114300" indent="0">
              <a:buNone/>
            </a:pPr>
            <a:endParaRPr lang="en-US" sz="2000" dirty="0">
              <a:latin typeface="Comic Sans MS" charset="0"/>
              <a:ea typeface="Comic Sans MS" charset="0"/>
              <a:cs typeface="Comic Sans MS" charset="0"/>
            </a:endParaRPr>
          </a:p>
          <a:p>
            <a:pPr marL="114300" indent="0">
              <a:buNone/>
            </a:pPr>
            <a:endParaRPr lang="en-US" sz="2000" dirty="0">
              <a:latin typeface="Comic Sans MS" charset="0"/>
              <a:ea typeface="Comic Sans MS" charset="0"/>
              <a:cs typeface="Comic Sans MS" charset="0"/>
            </a:endParaRPr>
          </a:p>
          <a:p>
            <a:pPr marL="114300" indent="0">
              <a:buNone/>
            </a:pPr>
            <a:endParaRPr lang="en-US" sz="2000" dirty="0" smtClean="0">
              <a:latin typeface="Comic Sans MS" charset="0"/>
              <a:ea typeface="Comic Sans MS" charset="0"/>
              <a:cs typeface="Comic Sans MS" charset="0"/>
            </a:endParaRPr>
          </a:p>
          <a:p>
            <a:pPr marL="114300" indent="0">
              <a:buNone/>
            </a:pPr>
            <a:r>
              <a:rPr lang="en-US" sz="2200" dirty="0" smtClean="0">
                <a:latin typeface="Comic Sans MS" charset="0"/>
                <a:ea typeface="Comic Sans MS" charset="0"/>
                <a:cs typeface="Comic Sans MS" charset="0"/>
              </a:rPr>
              <a:t>When you have one strategy, show me one figure.</a:t>
            </a:r>
          </a:p>
          <a:p>
            <a:pPr marL="114300" indent="0">
              <a:buNone/>
            </a:pPr>
            <a:r>
              <a:rPr lang="en-US" sz="2200" dirty="0" smtClean="0">
                <a:latin typeface="Comic Sans MS" charset="0"/>
                <a:ea typeface="Comic Sans MS" charset="0"/>
                <a:cs typeface="Comic Sans MS" charset="0"/>
              </a:rPr>
              <a:t>Keep thinking! </a:t>
            </a:r>
          </a:p>
          <a:p>
            <a:pPr marL="114300" indent="0">
              <a:buNone/>
            </a:pPr>
            <a:r>
              <a:rPr lang="en-US" sz="2200" dirty="0" smtClean="0">
                <a:latin typeface="Comic Sans MS" charset="0"/>
                <a:ea typeface="Comic Sans MS" charset="0"/>
                <a:cs typeface="Comic Sans MS" charset="0"/>
              </a:rPr>
              <a:t>When you have a second strategy, show two fingers. </a:t>
            </a:r>
            <a:endParaRPr lang="en-US" dirty="0"/>
          </a:p>
          <a:p>
            <a:pPr marL="114300" indent="0">
              <a:buNone/>
            </a:pPr>
            <a:endParaRPr lang="en-US" i="1" dirty="0" smtClean="0"/>
          </a:p>
          <a:p>
            <a:pPr marL="114300" indent="0">
              <a:buNone/>
            </a:pPr>
            <a:r>
              <a:rPr lang="en-US" i="1" dirty="0" smtClean="0"/>
              <a:t>Followed by a discussion.</a:t>
            </a:r>
            <a:endParaRPr lang="en-US" dirty="0" smtClean="0"/>
          </a:p>
          <a:p>
            <a:pPr marL="114300" indent="0">
              <a:buNone/>
            </a:pPr>
            <a:endParaRPr lang="en-US" dirty="0" smtClean="0"/>
          </a:p>
          <a:p>
            <a:pPr marL="114300" indent="0">
              <a:buNone/>
            </a:pPr>
            <a:endParaRPr lang="en-US" dirty="0"/>
          </a:p>
          <a:p>
            <a:pPr marL="114300" indent="0">
              <a:buNone/>
            </a:pPr>
            <a:r>
              <a:rPr lang="en-US" dirty="0" smtClean="0"/>
              <a:t> </a:t>
            </a:r>
            <a:endParaRPr lang="en-US" dirty="0"/>
          </a:p>
          <a:p>
            <a:endParaRPr lang="en-US" dirty="0"/>
          </a:p>
        </p:txBody>
      </p:sp>
      <p:sp>
        <p:nvSpPr>
          <p:cNvPr id="11" name="Rounded Rectangular Callout 10"/>
          <p:cNvSpPr/>
          <p:nvPr/>
        </p:nvSpPr>
        <p:spPr>
          <a:xfrm>
            <a:off x="175497" y="3820855"/>
            <a:ext cx="2005881" cy="2844106"/>
          </a:xfrm>
          <a:prstGeom prst="wedgeRoundRectCallout">
            <a:avLst>
              <a:gd name="adj1" fmla="val 55527"/>
              <a:gd name="adj2" fmla="val -66342"/>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lumMod val="50000"/>
                  </a:schemeClr>
                </a:solidFill>
              </a:rPr>
              <a:t>“I </a:t>
            </a:r>
            <a:r>
              <a:rPr lang="en-US" sz="1800" dirty="0">
                <a:solidFill>
                  <a:schemeClr val="tx1">
                    <a:lumMod val="50000"/>
                  </a:schemeClr>
                </a:solidFill>
              </a:rPr>
              <a:t>think they’re the same because the triangle is wider at the bottom, but the rectangle isn’t </a:t>
            </a:r>
            <a:r>
              <a:rPr lang="en-US" sz="1800" dirty="0" err="1" smtClean="0">
                <a:solidFill>
                  <a:schemeClr val="tx1">
                    <a:lumMod val="50000"/>
                  </a:schemeClr>
                </a:solidFill>
              </a:rPr>
              <a:t>slanty</a:t>
            </a:r>
            <a:r>
              <a:rPr lang="en-US" sz="1800" dirty="0" smtClean="0">
                <a:solidFill>
                  <a:schemeClr val="tx1">
                    <a:lumMod val="50000"/>
                  </a:schemeClr>
                </a:solidFill>
              </a:rPr>
              <a:t>, so the end up the same area.”</a:t>
            </a:r>
            <a:endParaRPr lang="en-US" sz="1800" dirty="0">
              <a:solidFill>
                <a:schemeClr val="tx1">
                  <a:lumMod val="50000"/>
                </a:schemeClr>
              </a:solidFill>
            </a:endParaRPr>
          </a:p>
        </p:txBody>
      </p:sp>
      <p:sp>
        <p:nvSpPr>
          <p:cNvPr id="7" name="Text Placeholder 5"/>
          <p:cNvSpPr txBox="1">
            <a:spLocks/>
          </p:cNvSpPr>
          <p:nvPr/>
        </p:nvSpPr>
        <p:spPr>
          <a:xfrm>
            <a:off x="361950" y="2061631"/>
            <a:ext cx="4041774" cy="46033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14300" lvl="0" indent="0">
              <a:buClr>
                <a:srgbClr val="000000"/>
              </a:buClr>
              <a:buNone/>
            </a:pPr>
            <a:r>
              <a:rPr lang="en-US" sz="2000" dirty="0" smtClean="0">
                <a:solidFill>
                  <a:schemeClr val="tx1"/>
                </a:solidFill>
                <a:latin typeface="Arial" charset="0"/>
                <a:ea typeface="Arial" charset="0"/>
                <a:cs typeface="Arial" charset="0"/>
                <a:sym typeface="Calibri"/>
              </a:rPr>
              <a:t>Two identical rectangular regions are cut as shown. John compares the area of one of the smaller rectangles to one of the right triangles. He says:</a:t>
            </a:r>
          </a:p>
          <a:p>
            <a:pPr marL="114300" lvl="0" indent="0">
              <a:buClr>
                <a:srgbClr val="000000"/>
              </a:buClr>
              <a:buNone/>
            </a:pPr>
            <a:endParaRPr lang="en-US" sz="2200" dirty="0">
              <a:solidFill>
                <a:schemeClr val="tx1"/>
              </a:solidFill>
              <a:latin typeface="Arial" charset="0"/>
              <a:ea typeface="Arial" charset="0"/>
              <a:cs typeface="Arial"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184936" y="3802567"/>
            <a:ext cx="2254033" cy="714448"/>
          </a:xfrm>
          <a:prstGeom prst="rect">
            <a:avLst/>
          </a:prstGeom>
        </p:spPr>
      </p:pic>
      <p:sp>
        <p:nvSpPr>
          <p:cNvPr id="12" name="TextBox 11"/>
          <p:cNvSpPr txBox="1"/>
          <p:nvPr/>
        </p:nvSpPr>
        <p:spPr>
          <a:xfrm>
            <a:off x="2386105" y="4592582"/>
            <a:ext cx="1952626" cy="1938992"/>
          </a:xfrm>
          <a:prstGeom prst="rect">
            <a:avLst/>
          </a:prstGeom>
          <a:noFill/>
        </p:spPr>
        <p:txBody>
          <a:bodyPr wrap="square" rtlCol="0">
            <a:spAutoFit/>
          </a:bodyPr>
          <a:lstStyle/>
          <a:p>
            <a:r>
              <a:rPr lang="en-US" sz="2000" dirty="0" smtClean="0"/>
              <a:t>Is John’s argument convincing to you? How could you make it better? </a:t>
            </a:r>
            <a:endParaRPr lang="en-US" sz="2000" dirty="0"/>
          </a:p>
        </p:txBody>
      </p:sp>
      <p:sp>
        <p:nvSpPr>
          <p:cNvPr id="13" name="TextBox 8"/>
          <p:cNvSpPr txBox="1">
            <a:spLocks noChangeArrowheads="1"/>
          </p:cNvSpPr>
          <p:nvPr/>
        </p:nvSpPr>
        <p:spPr bwMode="auto">
          <a:xfrm>
            <a:off x="5256213" y="2940793"/>
            <a:ext cx="2819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MS PGothic" charset="-128"/>
              </a:defRPr>
            </a:lvl1pPr>
            <a:lvl2pPr marL="742950" indent="-285750" eaLnBrk="0" hangingPunct="0">
              <a:defRPr sz="2400">
                <a:solidFill>
                  <a:schemeClr val="tx1"/>
                </a:solidFill>
                <a:latin typeface="Cambria" charset="0"/>
                <a:ea typeface="MS PGothic" charset="-128"/>
              </a:defRPr>
            </a:lvl2pPr>
            <a:lvl3pPr marL="1143000" indent="-228600" eaLnBrk="0" hangingPunct="0">
              <a:defRPr sz="2400">
                <a:solidFill>
                  <a:schemeClr val="tx1"/>
                </a:solidFill>
                <a:latin typeface="Cambria" charset="0"/>
                <a:ea typeface="MS PGothic" charset="-128"/>
              </a:defRPr>
            </a:lvl3pPr>
            <a:lvl4pPr marL="1600200" indent="-228600" eaLnBrk="0" hangingPunct="0">
              <a:defRPr sz="2400">
                <a:solidFill>
                  <a:schemeClr val="tx1"/>
                </a:solidFill>
                <a:latin typeface="Cambria" charset="0"/>
                <a:ea typeface="MS PGothic" charset="-128"/>
              </a:defRPr>
            </a:lvl4pPr>
            <a:lvl5pPr marL="2057400" indent="-228600" eaLnBrk="0" hangingPunct="0">
              <a:defRPr sz="2400">
                <a:solidFill>
                  <a:schemeClr val="tx1"/>
                </a:solidFill>
                <a:latin typeface="Cambria" charset="0"/>
                <a:ea typeface="MS PGothic" charset="-128"/>
              </a:defRPr>
            </a:lvl5pPr>
            <a:lvl6pPr marL="2514600" indent="-228600" eaLnBrk="0" fontAlgn="base" hangingPunct="0">
              <a:spcBef>
                <a:spcPct val="0"/>
              </a:spcBef>
              <a:spcAft>
                <a:spcPct val="0"/>
              </a:spcAft>
              <a:defRPr sz="2400">
                <a:solidFill>
                  <a:schemeClr val="tx1"/>
                </a:solidFill>
                <a:latin typeface="Cambria" charset="0"/>
                <a:ea typeface="MS PGothic" charset="-128"/>
              </a:defRPr>
            </a:lvl6pPr>
            <a:lvl7pPr marL="2971800" indent="-228600" eaLnBrk="0" fontAlgn="base" hangingPunct="0">
              <a:spcBef>
                <a:spcPct val="0"/>
              </a:spcBef>
              <a:spcAft>
                <a:spcPct val="0"/>
              </a:spcAft>
              <a:defRPr sz="2400">
                <a:solidFill>
                  <a:schemeClr val="tx1"/>
                </a:solidFill>
                <a:latin typeface="Cambria" charset="0"/>
                <a:ea typeface="MS PGothic" charset="-128"/>
              </a:defRPr>
            </a:lvl7pPr>
            <a:lvl8pPr marL="3429000" indent="-228600" eaLnBrk="0" fontAlgn="base" hangingPunct="0">
              <a:spcBef>
                <a:spcPct val="0"/>
              </a:spcBef>
              <a:spcAft>
                <a:spcPct val="0"/>
              </a:spcAft>
              <a:defRPr sz="2400">
                <a:solidFill>
                  <a:schemeClr val="tx1"/>
                </a:solidFill>
                <a:latin typeface="Cambria" charset="0"/>
                <a:ea typeface="MS PGothic" charset="-128"/>
              </a:defRPr>
            </a:lvl8pPr>
            <a:lvl9pPr marL="3886200" indent="-228600" eaLnBrk="0" fontAlgn="base" hangingPunct="0">
              <a:spcBef>
                <a:spcPct val="0"/>
              </a:spcBef>
              <a:spcAft>
                <a:spcPct val="0"/>
              </a:spcAft>
              <a:defRPr sz="2400">
                <a:solidFill>
                  <a:schemeClr val="tx1"/>
                </a:solidFill>
                <a:latin typeface="Cambria" charset="0"/>
                <a:ea typeface="MS PGothic" charset="-128"/>
              </a:defRPr>
            </a:lvl9pPr>
          </a:lstStyle>
          <a:p>
            <a:pPr eaLnBrk="1" hangingPunct="1"/>
            <a:r>
              <a:rPr lang="en-US" altLang="en-US" sz="5000" dirty="0"/>
              <a:t>16 x </a:t>
            </a:r>
            <a:r>
              <a:rPr lang="en-US" altLang="en-US" sz="5000" dirty="0" smtClean="0"/>
              <a:t>25?</a:t>
            </a:r>
            <a:endParaRPr lang="en-US" altLang="en-US" sz="5000" dirty="0"/>
          </a:p>
        </p:txBody>
      </p:sp>
      <p:sp>
        <p:nvSpPr>
          <p:cNvPr id="14" name="TextBox 13"/>
          <p:cNvSpPr txBox="1"/>
          <p:nvPr/>
        </p:nvSpPr>
        <p:spPr>
          <a:xfrm>
            <a:off x="311148" y="2730278"/>
            <a:ext cx="3953704" cy="3816429"/>
          </a:xfrm>
          <a:prstGeom prst="rect">
            <a:avLst/>
          </a:prstGeom>
          <a:solidFill>
            <a:schemeClr val="accent5"/>
          </a:solidFill>
        </p:spPr>
        <p:txBody>
          <a:bodyPr wrap="square" rtlCol="0">
            <a:spAutoFit/>
          </a:bodyPr>
          <a:lstStyle/>
          <a:p>
            <a:r>
              <a:rPr lang="en-US" sz="2200" dirty="0" smtClean="0">
                <a:solidFill>
                  <a:schemeClr val="bg1"/>
                </a:solidFill>
              </a:rPr>
              <a:t>Targets getting better at argumentation </a:t>
            </a:r>
          </a:p>
          <a:p>
            <a:endParaRPr lang="en-US" sz="2200" dirty="0">
              <a:solidFill>
                <a:schemeClr val="bg1"/>
              </a:solidFill>
            </a:endParaRPr>
          </a:p>
          <a:p>
            <a:r>
              <a:rPr lang="en-US" sz="2200" dirty="0">
                <a:solidFill>
                  <a:schemeClr val="bg1"/>
                </a:solidFill>
              </a:rPr>
              <a:t>Students </a:t>
            </a:r>
            <a:r>
              <a:rPr lang="en-US" sz="2200" dirty="0" smtClean="0">
                <a:solidFill>
                  <a:schemeClr val="bg1"/>
                </a:solidFill>
              </a:rPr>
              <a:t>analyze the argument and critique the imprecise “compensation strategy,” and offer improvements, which might draw out the definition of a half (potentially addressing conceptual understanding).</a:t>
            </a:r>
            <a:endParaRPr lang="en-US" sz="2200" dirty="0">
              <a:solidFill>
                <a:schemeClr val="bg1"/>
              </a:solidFill>
            </a:endParaRPr>
          </a:p>
        </p:txBody>
      </p:sp>
      <p:sp>
        <p:nvSpPr>
          <p:cNvPr id="15" name="TextBox 14"/>
          <p:cNvSpPr txBox="1"/>
          <p:nvPr/>
        </p:nvSpPr>
        <p:spPr>
          <a:xfrm>
            <a:off x="4733096" y="2730278"/>
            <a:ext cx="3953704" cy="4154984"/>
          </a:xfrm>
          <a:prstGeom prst="rect">
            <a:avLst/>
          </a:prstGeom>
          <a:solidFill>
            <a:schemeClr val="accent5"/>
          </a:solidFill>
        </p:spPr>
        <p:txBody>
          <a:bodyPr wrap="square" rtlCol="0">
            <a:spAutoFit/>
          </a:bodyPr>
          <a:lstStyle/>
          <a:p>
            <a:r>
              <a:rPr lang="en-US" sz="2200" dirty="0" smtClean="0">
                <a:solidFill>
                  <a:schemeClr val="bg1"/>
                </a:solidFill>
              </a:rPr>
              <a:t>Targets comparing across multiple approaches and representations</a:t>
            </a:r>
          </a:p>
          <a:p>
            <a:endParaRPr lang="en-US" sz="2200" dirty="0">
              <a:solidFill>
                <a:schemeClr val="bg1"/>
              </a:solidFill>
            </a:endParaRPr>
          </a:p>
          <a:p>
            <a:r>
              <a:rPr lang="en-US" sz="2200" dirty="0" smtClean="0">
                <a:solidFill>
                  <a:schemeClr val="bg1"/>
                </a:solidFill>
              </a:rPr>
              <a:t>Students offer and compare approaches, potentially arguing the validity of the approach as well as connections with other approaches. </a:t>
            </a:r>
            <a:r>
              <a:rPr lang="en-US" sz="2000" dirty="0" smtClean="0">
                <a:solidFill>
                  <a:schemeClr val="bg1"/>
                </a:solidFill>
              </a:rPr>
              <a:t>(Also can get at conceptual understanding of multiplication.)</a:t>
            </a:r>
          </a:p>
        </p:txBody>
      </p:sp>
    </p:spTree>
    <p:extLst>
      <p:ext uri="{BB962C8B-B14F-4D97-AF65-F5344CB8AC3E}">
        <p14:creationId xmlns:p14="http://schemas.microsoft.com/office/powerpoint/2010/main" val="479152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Lens </a:t>
            </a:r>
            <a:r>
              <a:rPr lang="en-US" dirty="0" smtClean="0">
                <a:solidFill>
                  <a:schemeClr val="bg1"/>
                </a:solidFill>
              </a:rPr>
              <a:t>2: </a:t>
            </a:r>
            <a:r>
              <a:rPr lang="en-US" dirty="0" smtClean="0">
                <a:solidFill>
                  <a:schemeClr val="bg1"/>
                </a:solidFill>
              </a:rPr>
              <a:t>Your Turn… </a:t>
            </a:r>
            <a:endParaRPr lang="en-US" dirty="0">
              <a:solidFill>
                <a:schemeClr val="bg1"/>
              </a:solidFill>
            </a:endParaRPr>
          </a:p>
        </p:txBody>
      </p:sp>
      <p:sp>
        <p:nvSpPr>
          <p:cNvPr id="4" name="Shape 213"/>
          <p:cNvSpPr txBox="1">
            <a:spLocks/>
          </p:cNvSpPr>
          <p:nvPr/>
        </p:nvSpPr>
        <p:spPr>
          <a:xfrm>
            <a:off x="457200" y="1669011"/>
            <a:ext cx="8229600" cy="4823229"/>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71438">
              <a:buSzPct val="45833"/>
            </a:pPr>
            <a:r>
              <a:rPr lang="en-US" sz="2200" dirty="0" smtClean="0">
                <a:latin typeface="+mj-lt"/>
                <a:ea typeface="Cambria"/>
                <a:cs typeface="Cambria"/>
                <a:sym typeface="Cambria"/>
              </a:rPr>
              <a:t>Examine </a:t>
            </a:r>
            <a:r>
              <a:rPr lang="en-US" sz="2200" dirty="0" smtClean="0">
                <a:latin typeface="+mj-lt"/>
                <a:ea typeface="Cambria"/>
                <a:cs typeface="Cambria"/>
                <a:sym typeface="Cambria"/>
              </a:rPr>
              <a:t>the tasks on the </a:t>
            </a:r>
            <a:r>
              <a:rPr lang="en-US" sz="2200" dirty="0" smtClean="0">
                <a:latin typeface="+mj-lt"/>
                <a:ea typeface="Cambria"/>
                <a:cs typeface="Cambria"/>
                <a:sym typeface="Cambria"/>
              </a:rPr>
              <a:t>handout</a:t>
            </a:r>
            <a:r>
              <a:rPr lang="en-US" sz="2200" dirty="0" smtClean="0">
                <a:latin typeface="+mj-lt"/>
                <a:ea typeface="Cambria"/>
                <a:cs typeface="Cambria"/>
                <a:sym typeface="Cambria"/>
              </a:rPr>
              <a:t>. </a:t>
            </a:r>
            <a:r>
              <a:rPr lang="en-US" sz="2200" dirty="0" smtClean="0">
                <a:latin typeface="+mj-lt"/>
                <a:ea typeface="Cambria"/>
                <a:cs typeface="Cambria"/>
                <a:sym typeface="Cambria"/>
              </a:rPr>
              <a:t>Use </a:t>
            </a:r>
            <a:r>
              <a:rPr lang="en-US" sz="2200" dirty="0" smtClean="0">
                <a:latin typeface="+mj-lt"/>
                <a:ea typeface="Cambria"/>
                <a:cs typeface="Cambria"/>
                <a:sym typeface="Cambria"/>
              </a:rPr>
              <a:t>Lens </a:t>
            </a:r>
            <a:r>
              <a:rPr lang="en-US" sz="2200" dirty="0" smtClean="0">
                <a:latin typeface="+mj-lt"/>
                <a:ea typeface="Cambria"/>
                <a:cs typeface="Cambria"/>
                <a:sym typeface="Cambria"/>
              </a:rPr>
              <a:t>2 </a:t>
            </a:r>
            <a:r>
              <a:rPr lang="en-US" sz="2200" dirty="0" smtClean="0">
                <a:latin typeface="+mj-lt"/>
                <a:ea typeface="Cambria"/>
                <a:cs typeface="Cambria"/>
                <a:sym typeface="Cambria"/>
              </a:rPr>
              <a:t>to think through each task:</a:t>
            </a:r>
            <a:r>
              <a:rPr lang="en-US" sz="2200" dirty="0">
                <a:latin typeface="+mj-lt"/>
                <a:ea typeface="Cambria"/>
                <a:cs typeface="Cambria"/>
                <a:sym typeface="Cambria"/>
              </a:rPr>
              <a:t> </a:t>
            </a:r>
            <a:r>
              <a:rPr lang="en-US" sz="2200" b="1" i="1" dirty="0" smtClean="0">
                <a:latin typeface="+mj-lt"/>
                <a:ea typeface="Cambria"/>
                <a:cs typeface="Cambria"/>
                <a:sym typeface="Cambria"/>
              </a:rPr>
              <a:t>What do you want the students to learn from the argumentation task? </a:t>
            </a:r>
          </a:p>
          <a:p>
            <a:pPr marL="71438">
              <a:buSzPct val="45833"/>
            </a:pPr>
            <a:endParaRPr lang="en-US" sz="1600" dirty="0" smtClean="0">
              <a:latin typeface="+mj-lt"/>
              <a:ea typeface="Cambria"/>
              <a:cs typeface="Cambria"/>
              <a:sym typeface="Cambria"/>
            </a:endParaRPr>
          </a:p>
          <a:p>
            <a:pPr marL="1143000" lvl="0" indent="-744538" fontAlgn="base">
              <a:spcAft>
                <a:spcPts val="300"/>
              </a:spcAft>
            </a:pPr>
            <a:r>
              <a:rPr lang="en-US" sz="2200" dirty="0"/>
              <a:t>Goal: Students produce better arguments</a:t>
            </a:r>
          </a:p>
          <a:p>
            <a:pPr marL="1143000" lvl="0" indent="-744538" fontAlgn="base">
              <a:spcAft>
                <a:spcPts val="300"/>
              </a:spcAft>
            </a:pPr>
            <a:r>
              <a:rPr lang="en-US" sz="2200" dirty="0"/>
              <a:t>Goal: Students develop conceptual understanding</a:t>
            </a:r>
          </a:p>
          <a:p>
            <a:pPr marL="1143000" lvl="0" indent="-744538" fontAlgn="base">
              <a:spcAft>
                <a:spcPts val="300"/>
              </a:spcAft>
            </a:pPr>
            <a:r>
              <a:rPr lang="en-US" sz="2200" dirty="0"/>
              <a:t>Goal: Students mathematize problem situations and interpret meanings of solutions in context</a:t>
            </a:r>
          </a:p>
          <a:p>
            <a:pPr marL="1143000" lvl="0" indent="-744538" fontAlgn="base">
              <a:spcAft>
                <a:spcPts val="300"/>
              </a:spcAft>
            </a:pPr>
            <a:r>
              <a:rPr lang="en-US" sz="2200" dirty="0"/>
              <a:t>Goal: Students make sense of and compare across multiple approaches and multiple representations </a:t>
            </a:r>
          </a:p>
          <a:p>
            <a:pPr marL="466725" indent="-400050">
              <a:buSzPct val="100000"/>
            </a:pPr>
            <a:r>
              <a:rPr lang="en-US" sz="2200" i="1" dirty="0" smtClean="0">
                <a:latin typeface="+mj-lt"/>
                <a:ea typeface="Cambria"/>
                <a:cs typeface="Cambria"/>
                <a:sym typeface="Cambria"/>
              </a:rPr>
              <a:t>	Note: More than one purpose/goal may be relevant.</a:t>
            </a:r>
          </a:p>
          <a:p>
            <a:pPr marL="466725" indent="-400050">
              <a:buSzPct val="100000"/>
            </a:pPr>
            <a:endParaRPr lang="en-US" sz="2200" dirty="0">
              <a:latin typeface="+mj-lt"/>
              <a:ea typeface="Cambria"/>
              <a:cs typeface="Cambria"/>
              <a:sym typeface="Cambria"/>
            </a:endParaRPr>
          </a:p>
          <a:p>
            <a:pPr marL="71438">
              <a:buSzPct val="100000"/>
            </a:pPr>
            <a:r>
              <a:rPr lang="en-US" sz="2200" dirty="0" smtClean="0">
                <a:latin typeface="+mj-lt"/>
                <a:ea typeface="Cambria"/>
                <a:cs typeface="Cambria"/>
                <a:sym typeface="Cambria"/>
              </a:rPr>
              <a:t>With time, explore modifications to one or more tasks that would help you attend to a different purpose(s).</a:t>
            </a:r>
            <a:endParaRPr lang="en-US" sz="2200" dirty="0" smtClean="0">
              <a:latin typeface="+mj-lt"/>
              <a:ea typeface="Cambria"/>
              <a:cs typeface="Cambria"/>
              <a:sym typeface="Cambria"/>
            </a:endParaRPr>
          </a:p>
          <a:p>
            <a:pPr marL="412750" indent="-482600">
              <a:buSzPct val="45833"/>
            </a:pPr>
            <a:endParaRPr lang="en-US" sz="2200" dirty="0" smtClean="0">
              <a:latin typeface="+mj-lt"/>
              <a:ea typeface="Cambria"/>
              <a:cs typeface="Cambria"/>
              <a:sym typeface="Cambria"/>
            </a:endParaRPr>
          </a:p>
          <a:p>
            <a:pPr indent="-69850">
              <a:buSzPct val="45833"/>
            </a:pPr>
            <a:endParaRPr lang="en-US" sz="2400" dirty="0" smtClean="0">
              <a:latin typeface="Cambria"/>
              <a:ea typeface="Cambria"/>
              <a:cs typeface="Cambria"/>
              <a:sym typeface="Cambria"/>
            </a:endParaRPr>
          </a:p>
          <a:p>
            <a:pPr indent="-69850">
              <a:buClr>
                <a:schemeClr val="dk1"/>
              </a:buClr>
              <a:buSzPct val="45833"/>
              <a:buFont typeface="Arial"/>
              <a:buNone/>
            </a:pPr>
            <a:endParaRPr lang="en-US" sz="2400" dirty="0"/>
          </a:p>
        </p:txBody>
      </p:sp>
    </p:spTree>
    <p:extLst>
      <p:ext uri="{BB962C8B-B14F-4D97-AF65-F5344CB8AC3E}">
        <p14:creationId xmlns:p14="http://schemas.microsoft.com/office/powerpoint/2010/main" val="1336294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2: Task 1</a:t>
            </a:r>
            <a:endParaRPr lang="en-US" dirty="0"/>
          </a:p>
        </p:txBody>
      </p:sp>
      <p:sp>
        <p:nvSpPr>
          <p:cNvPr id="8" name="Text Placeholder 7"/>
          <p:cNvSpPr>
            <a:spLocks noGrp="1"/>
          </p:cNvSpPr>
          <p:nvPr>
            <p:ph type="body" idx="1"/>
          </p:nvPr>
        </p:nvSpPr>
        <p:spPr/>
        <p:txBody>
          <a:bodyPr/>
          <a:lstStyle/>
          <a:p>
            <a:pPr marL="114300" indent="0">
              <a:buNone/>
            </a:pPr>
            <a:r>
              <a:rPr lang="en-US" sz="2400" dirty="0"/>
              <a:t>The coordinates of the four vertices of figure ABCD are A(4, 3), B(8, 3), C(4, 6) and D(8, 6). Based on the differences between the coordinate points, Jasmine believes figure ABCD is a square. Do you agree with her? Write a mathematical argument to support your answer. </a:t>
            </a:r>
          </a:p>
          <a:p>
            <a:endParaRPr lang="en-US" dirty="0"/>
          </a:p>
        </p:txBody>
      </p:sp>
    </p:spTree>
    <p:extLst>
      <p:ext uri="{BB962C8B-B14F-4D97-AF65-F5344CB8AC3E}">
        <p14:creationId xmlns:p14="http://schemas.microsoft.com/office/powerpoint/2010/main" val="1277977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2: Task 2</a:t>
            </a:r>
            <a:endParaRPr lang="en-US" dirty="0"/>
          </a:p>
        </p:txBody>
      </p:sp>
      <p:sp>
        <p:nvSpPr>
          <p:cNvPr id="8" name="Text Placeholder 7"/>
          <p:cNvSpPr>
            <a:spLocks noGrp="1"/>
          </p:cNvSpPr>
          <p:nvPr>
            <p:ph type="body" idx="1"/>
          </p:nvPr>
        </p:nvSpPr>
        <p:spPr/>
        <p:txBody>
          <a:bodyPr/>
          <a:lstStyle/>
          <a:p>
            <a:pPr marL="114300" indent="0">
              <a:buNone/>
            </a:pPr>
            <a:r>
              <a:rPr lang="en-US" sz="2400" dirty="0"/>
              <a:t>Alexa is training to bike 70 miles. During her first week of training she bikes 12 miles. During her second week she bikes 24 miles, and by her third week she bikes 36 miles.  If Alexa continues with the same biking pattern each week, when will she be able to bike 70 miles? Write a mathematical argument to support your </a:t>
            </a:r>
            <a:r>
              <a:rPr lang="en-US" sz="2400" dirty="0" smtClean="0"/>
              <a:t>answer. </a:t>
            </a:r>
            <a:endParaRPr lang="en-US" sz="2400" dirty="0"/>
          </a:p>
        </p:txBody>
      </p:sp>
    </p:spTree>
    <p:extLst>
      <p:ext uri="{BB962C8B-B14F-4D97-AF65-F5344CB8AC3E}">
        <p14:creationId xmlns:p14="http://schemas.microsoft.com/office/powerpoint/2010/main" val="1426507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2: Task 3</a:t>
            </a:r>
            <a:endParaRPr lang="en-US" dirty="0"/>
          </a:p>
        </p:txBody>
      </p:sp>
      <p:sp>
        <p:nvSpPr>
          <p:cNvPr id="8" name="Text Placeholder 7"/>
          <p:cNvSpPr>
            <a:spLocks noGrp="1"/>
          </p:cNvSpPr>
          <p:nvPr>
            <p:ph type="body" idx="1"/>
          </p:nvPr>
        </p:nvSpPr>
        <p:spPr>
          <a:xfrm>
            <a:off x="457200" y="1659037"/>
            <a:ext cx="8229600" cy="681828"/>
          </a:xfrm>
        </p:spPr>
        <p:txBody>
          <a:bodyPr/>
          <a:lstStyle/>
          <a:p>
            <a:pPr marL="114300" indent="0">
              <a:buNone/>
            </a:pPr>
            <a:r>
              <a:rPr lang="en-US" sz="2200" dirty="0" smtClean="0"/>
              <a:t>Jenna </a:t>
            </a:r>
            <a:r>
              <a:rPr lang="en-US" sz="2200" dirty="0"/>
              <a:t>shows 9 people sharing 8 brownies this way:</a:t>
            </a:r>
          </a:p>
          <a:p>
            <a:pPr marL="114300" indent="0">
              <a:buNone/>
            </a:pPr>
            <a:r>
              <a:rPr lang="en-US" dirty="0"/>
              <a:t> </a:t>
            </a:r>
          </a:p>
          <a:p>
            <a:pPr marL="114300" indent="0">
              <a:buNone/>
            </a:pPr>
            <a:endParaRPr lang="en-US" dirty="0"/>
          </a:p>
        </p:txBody>
      </p:sp>
      <p:sp>
        <p:nvSpPr>
          <p:cNvPr id="9" name="Rectangle 8"/>
          <p:cNvSpPr/>
          <p:nvPr/>
        </p:nvSpPr>
        <p:spPr>
          <a:xfrm>
            <a:off x="457200" y="4028825"/>
            <a:ext cx="2596896" cy="1323439"/>
          </a:xfrm>
          <a:prstGeom prst="rect">
            <a:avLst/>
          </a:prstGeom>
        </p:spPr>
        <p:txBody>
          <a:bodyPr wrap="square">
            <a:spAutoFit/>
          </a:bodyPr>
          <a:lstStyle/>
          <a:p>
            <a:pPr marL="114300"/>
            <a:endParaRPr lang="en-US" dirty="0"/>
          </a:p>
          <a:p>
            <a:pPr marL="114300"/>
            <a:r>
              <a:rPr lang="en-US" sz="2200" dirty="0"/>
              <a:t>Giselle shows 9 people sharing 8 brownies this way</a:t>
            </a:r>
            <a:r>
              <a:rPr lang="en-US" sz="2200" dirty="0" smtClean="0"/>
              <a:t>:</a:t>
            </a:r>
            <a:endParaRPr lang="en-US" sz="2200" dirty="0"/>
          </a:p>
        </p:txBody>
      </p:sp>
      <p:sp>
        <p:nvSpPr>
          <p:cNvPr id="10" name="Rectangle 9"/>
          <p:cNvSpPr/>
          <p:nvPr/>
        </p:nvSpPr>
        <p:spPr>
          <a:xfrm>
            <a:off x="658368" y="5780553"/>
            <a:ext cx="1911101" cy="430887"/>
          </a:xfrm>
          <a:prstGeom prst="rect">
            <a:avLst/>
          </a:prstGeom>
        </p:spPr>
        <p:txBody>
          <a:bodyPr wrap="none">
            <a:spAutoFit/>
          </a:bodyPr>
          <a:lstStyle/>
          <a:p>
            <a:r>
              <a:rPr lang="en-US" sz="2200" dirty="0"/>
              <a:t>Who is </a:t>
            </a:r>
            <a:r>
              <a:rPr lang="en-US" sz="2200" dirty="0" smtClean="0"/>
              <a:t>right</a:t>
            </a:r>
            <a:r>
              <a:rPr lang="en-US" sz="2200" dirty="0"/>
              <a:t>? </a:t>
            </a:r>
          </a:p>
        </p:txBody>
      </p:sp>
      <p:pic>
        <p:nvPicPr>
          <p:cNvPr id="26" name="Picture 25"/>
          <p:cNvPicPr>
            <a:picLocks noChangeAspect="1"/>
          </p:cNvPicPr>
          <p:nvPr/>
        </p:nvPicPr>
        <p:blipFill rotWithShape="1">
          <a:blip r:embed="rId3"/>
          <a:srcRect t="7948"/>
          <a:stretch/>
        </p:blipFill>
        <p:spPr>
          <a:xfrm>
            <a:off x="1078992" y="2161925"/>
            <a:ext cx="5560314" cy="1716227"/>
          </a:xfrm>
          <a:prstGeom prst="rect">
            <a:avLst/>
          </a:prstGeom>
        </p:spPr>
      </p:pic>
      <p:pic>
        <p:nvPicPr>
          <p:cNvPr id="27" name="Picture 26"/>
          <p:cNvPicPr>
            <a:picLocks noChangeAspect="1"/>
          </p:cNvPicPr>
          <p:nvPr/>
        </p:nvPicPr>
        <p:blipFill>
          <a:blip r:embed="rId4"/>
          <a:stretch>
            <a:fillRect/>
          </a:stretch>
        </p:blipFill>
        <p:spPr>
          <a:xfrm>
            <a:off x="3236976" y="3900809"/>
            <a:ext cx="4621022" cy="1843168"/>
          </a:xfrm>
          <a:prstGeom prst="rect">
            <a:avLst/>
          </a:prstGeom>
        </p:spPr>
      </p:pic>
    </p:spTree>
    <p:extLst>
      <p:ext uri="{BB962C8B-B14F-4D97-AF65-F5344CB8AC3E}">
        <p14:creationId xmlns:p14="http://schemas.microsoft.com/office/powerpoint/2010/main" val="1392989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2: Task 4</a:t>
            </a:r>
            <a:endParaRPr lang="en-US" dirty="0"/>
          </a:p>
        </p:txBody>
      </p:sp>
      <p:sp>
        <p:nvSpPr>
          <p:cNvPr id="8" name="Text Placeholder 7"/>
          <p:cNvSpPr>
            <a:spLocks noGrp="1"/>
          </p:cNvSpPr>
          <p:nvPr>
            <p:ph type="body" idx="1"/>
          </p:nvPr>
        </p:nvSpPr>
        <p:spPr/>
        <p:txBody>
          <a:bodyPr/>
          <a:lstStyle/>
          <a:p>
            <a:pPr marL="114300" indent="0">
              <a:spcBef>
                <a:spcPts val="0"/>
              </a:spcBef>
              <a:spcAft>
                <a:spcPts val="600"/>
              </a:spcAft>
              <a:buNone/>
            </a:pPr>
            <a:r>
              <a:rPr lang="en-US" sz="2400" dirty="0"/>
              <a:t>Kay is squaring numbers. She notices that when she squares a number, the result is </a:t>
            </a:r>
            <a:r>
              <a:rPr lang="en-US" sz="2400" i="1" dirty="0"/>
              <a:t>larger </a:t>
            </a:r>
            <a:r>
              <a:rPr lang="en-US" sz="2400" dirty="0"/>
              <a:t>than the original number.</a:t>
            </a:r>
          </a:p>
          <a:p>
            <a:pPr marL="114300" indent="0">
              <a:spcBef>
                <a:spcPts val="0"/>
              </a:spcBef>
              <a:spcAft>
                <a:spcPts val="600"/>
              </a:spcAft>
              <a:buNone/>
            </a:pPr>
            <a:r>
              <a:rPr lang="en-US" sz="2400" dirty="0"/>
              <a:t>Here are some of her examples:</a:t>
            </a:r>
          </a:p>
          <a:p>
            <a:pPr marL="114300" indent="0">
              <a:spcBef>
                <a:spcPts val="0"/>
              </a:spcBef>
              <a:spcAft>
                <a:spcPts val="600"/>
              </a:spcAft>
              <a:buNone/>
            </a:pPr>
            <a:r>
              <a:rPr lang="en-US" sz="2400" dirty="0"/>
              <a:t>3</a:t>
            </a:r>
            <a:r>
              <a:rPr lang="en-US" sz="2400" baseline="30000" dirty="0"/>
              <a:t>2 </a:t>
            </a:r>
            <a:r>
              <a:rPr lang="en-US" sz="2400" dirty="0"/>
              <a:t>= 9			10</a:t>
            </a:r>
            <a:r>
              <a:rPr lang="en-US" sz="2400" baseline="30000" dirty="0"/>
              <a:t>2 </a:t>
            </a:r>
            <a:r>
              <a:rPr lang="en-US" sz="2400" dirty="0"/>
              <a:t>= 100		(-4)</a:t>
            </a:r>
            <a:r>
              <a:rPr lang="en-US" sz="2400" baseline="30000" dirty="0"/>
              <a:t>2 </a:t>
            </a:r>
            <a:r>
              <a:rPr lang="en-US" sz="2400" dirty="0"/>
              <a:t>= 16</a:t>
            </a:r>
          </a:p>
          <a:p>
            <a:pPr marL="114300" indent="0">
              <a:spcBef>
                <a:spcPts val="0"/>
              </a:spcBef>
              <a:spcAft>
                <a:spcPts val="600"/>
              </a:spcAft>
              <a:buNone/>
            </a:pPr>
            <a:r>
              <a:rPr lang="en-US" sz="2400" dirty="0"/>
              <a:t>She conjectures “the square of a number is always larger than the number.”</a:t>
            </a:r>
          </a:p>
          <a:p>
            <a:pPr marL="571500" lvl="0" indent="-457200">
              <a:spcBef>
                <a:spcPts val="0"/>
              </a:spcBef>
              <a:spcAft>
                <a:spcPts val="600"/>
              </a:spcAft>
              <a:buFont typeface="+mj-lt"/>
              <a:buAutoNum type="alphaLcPeriod"/>
            </a:pPr>
            <a:r>
              <a:rPr lang="en-US" sz="2400" dirty="0" smtClean="0"/>
              <a:t>Find </a:t>
            </a:r>
            <a:r>
              <a:rPr lang="en-US" sz="2400" dirty="0"/>
              <a:t>another example that supports Kay’s conjecture.</a:t>
            </a:r>
          </a:p>
          <a:p>
            <a:pPr marL="571500" lvl="0" indent="-457200">
              <a:spcBef>
                <a:spcPts val="0"/>
              </a:spcBef>
              <a:spcAft>
                <a:spcPts val="600"/>
              </a:spcAft>
              <a:buFont typeface="+mj-lt"/>
              <a:buAutoNum type="alphaLcPeriod"/>
            </a:pPr>
            <a:r>
              <a:rPr lang="en-US" sz="2400" dirty="0" smtClean="0"/>
              <a:t>Is </a:t>
            </a:r>
            <a:r>
              <a:rPr lang="en-US" sz="2400" dirty="0"/>
              <a:t>this conjecture always true (for all numbers)? If so, explain how you know. If not, revise Kay’s conjecture so that it is a true statement. </a:t>
            </a:r>
          </a:p>
        </p:txBody>
      </p:sp>
    </p:spTree>
    <p:extLst>
      <p:ext uri="{BB962C8B-B14F-4D97-AF65-F5344CB8AC3E}">
        <p14:creationId xmlns:p14="http://schemas.microsoft.com/office/powerpoint/2010/main" val="1410785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endParaRPr>
              <a:solidFill>
                <a:schemeClr val="lt1"/>
              </a:solidFill>
            </a:endParaRPr>
          </a:p>
          <a:p>
            <a:pPr lvl="0" rtl="0">
              <a:spcBef>
                <a:spcPts val="0"/>
              </a:spcBef>
              <a:buNone/>
            </a:pPr>
            <a:r>
              <a:rPr lang="en-US">
                <a:solidFill>
                  <a:schemeClr val="lt1"/>
                </a:solidFill>
              </a:rPr>
              <a:t>Lenses for thinking about tasks</a:t>
            </a:r>
          </a:p>
          <a:p>
            <a:pPr lvl="0" rtl="0">
              <a:spcBef>
                <a:spcPts val="0"/>
              </a:spcBef>
              <a:buClr>
                <a:schemeClr val="dk1"/>
              </a:buClr>
              <a:buSzPct val="45833"/>
              <a:buFont typeface="Arial"/>
              <a:buNone/>
            </a:pPr>
            <a:endParaRPr sz="2400" i="1">
              <a:solidFill>
                <a:schemeClr val="lt1"/>
              </a:solidFill>
            </a:endParaRPr>
          </a:p>
          <a:p>
            <a:pPr lvl="0">
              <a:spcBef>
                <a:spcPts val="0"/>
              </a:spcBef>
              <a:buNone/>
            </a:pPr>
            <a:endParaRPr/>
          </a:p>
        </p:txBody>
      </p:sp>
      <p:sp>
        <p:nvSpPr>
          <p:cNvPr id="213" name="Shape 213"/>
          <p:cNvSpPr txBox="1">
            <a:spLocks noGrp="1"/>
          </p:cNvSpPr>
          <p:nvPr>
            <p:ph type="body" idx="1"/>
          </p:nvPr>
        </p:nvSpPr>
        <p:spPr>
          <a:xfrm>
            <a:off x="313765" y="1669011"/>
            <a:ext cx="8830235" cy="4525499"/>
          </a:xfrm>
          <a:prstGeom prst="rect">
            <a:avLst/>
          </a:prstGeom>
        </p:spPr>
        <p:txBody>
          <a:bodyPr lIns="91425" tIns="91425" rIns="91425" bIns="91425" anchor="t" anchorCtr="0">
            <a:noAutofit/>
          </a:bodyPr>
          <a:lstStyle/>
          <a:p>
            <a:pPr marL="0" lvl="0" indent="-69850" rtl="0">
              <a:spcBef>
                <a:spcPts val="0"/>
              </a:spcBef>
              <a:buClr>
                <a:schemeClr val="dk1"/>
              </a:buClr>
              <a:buSzPct val="45833"/>
              <a:buFont typeface="Arial"/>
              <a:buNone/>
            </a:pPr>
            <a:r>
              <a:rPr lang="en-US" sz="2800" b="1" dirty="0"/>
              <a:t>Lens 1: </a:t>
            </a:r>
            <a:r>
              <a:rPr lang="en-US" sz="2800" b="1" dirty="0" smtClean="0"/>
              <a:t>Engagement </a:t>
            </a:r>
            <a:endParaRPr lang="en-US" sz="2800" b="1" dirty="0"/>
          </a:p>
          <a:p>
            <a:pPr marL="1381125" lvl="0" indent="0" rtl="0">
              <a:spcBef>
                <a:spcPts val="0"/>
              </a:spcBef>
              <a:buClr>
                <a:schemeClr val="dk1"/>
              </a:buClr>
              <a:buSzPct val="45833"/>
              <a:buFont typeface="Arial"/>
              <a:buNone/>
            </a:pPr>
            <a:r>
              <a:rPr lang="en-US" sz="2400" dirty="0" smtClean="0"/>
              <a:t>Does </a:t>
            </a:r>
            <a:r>
              <a:rPr lang="en-US" sz="2400" dirty="0"/>
              <a:t>the </a:t>
            </a:r>
            <a:r>
              <a:rPr lang="en-US" sz="2400" dirty="0" smtClean="0"/>
              <a:t>task </a:t>
            </a:r>
            <a:r>
              <a:rPr lang="en-US" sz="2400" u="sng" dirty="0">
                <a:solidFill>
                  <a:schemeClr val="accent5"/>
                </a:solidFill>
              </a:rPr>
              <a:t>engage</a:t>
            </a:r>
            <a:r>
              <a:rPr lang="en-US" sz="2400" dirty="0">
                <a:solidFill>
                  <a:schemeClr val="accent5"/>
                </a:solidFill>
              </a:rPr>
              <a:t> </a:t>
            </a:r>
            <a:r>
              <a:rPr lang="en-US" sz="2400" dirty="0">
                <a:solidFill>
                  <a:schemeClr val="tx1"/>
                </a:solidFill>
              </a:rPr>
              <a:t>students </a:t>
            </a:r>
            <a:r>
              <a:rPr lang="en-US" sz="2400" u="sng" dirty="0">
                <a:solidFill>
                  <a:schemeClr val="accent5"/>
                </a:solidFill>
              </a:rPr>
              <a:t>in mathematical  </a:t>
            </a:r>
            <a:r>
              <a:rPr lang="en-US" sz="2400" u="sng" dirty="0" smtClean="0">
                <a:solidFill>
                  <a:schemeClr val="accent5"/>
                </a:solidFill>
              </a:rPr>
              <a:t>argumentation</a:t>
            </a:r>
            <a:r>
              <a:rPr lang="en-US" sz="2400" dirty="0">
                <a:solidFill>
                  <a:schemeClr val="tx1"/>
                </a:solidFill>
              </a:rPr>
              <a:t>? </a:t>
            </a:r>
            <a:endParaRPr lang="en-US" sz="2400" dirty="0" smtClean="0">
              <a:solidFill>
                <a:schemeClr val="tx1"/>
              </a:solidFill>
            </a:endParaRPr>
          </a:p>
          <a:p>
            <a:pPr marL="1381125" lvl="0" indent="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2: </a:t>
            </a:r>
            <a:r>
              <a:rPr lang="en-US" sz="2800" b="1" dirty="0" smtClean="0">
                <a:solidFill>
                  <a:schemeClr val="tx1"/>
                </a:solidFill>
              </a:rPr>
              <a:t>Student Learning</a:t>
            </a:r>
            <a:endParaRPr lang="en-US" sz="2800" b="1" dirty="0">
              <a:solidFill>
                <a:schemeClr val="tx1"/>
              </a:solidFill>
            </a:endParaRPr>
          </a:p>
          <a:p>
            <a:pPr marL="1381125" lvl="0" indent="0" rtl="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do you want the </a:t>
            </a:r>
            <a:r>
              <a:rPr lang="en-US" sz="2400" u="sng" dirty="0">
                <a:solidFill>
                  <a:schemeClr val="accent5"/>
                </a:solidFill>
              </a:rPr>
              <a:t>students to learn</a:t>
            </a:r>
            <a:r>
              <a:rPr lang="en-US" sz="2400" dirty="0">
                <a:solidFill>
                  <a:schemeClr val="tx1"/>
                </a:solidFill>
              </a:rPr>
              <a:t> from the </a:t>
            </a:r>
            <a:r>
              <a:rPr lang="en-US" sz="2400" dirty="0" smtClean="0">
                <a:solidFill>
                  <a:schemeClr val="tx1"/>
                </a:solidFill>
              </a:rPr>
              <a:t>mathematical </a:t>
            </a:r>
            <a:r>
              <a:rPr lang="en-US" sz="2400" dirty="0">
                <a:solidFill>
                  <a:schemeClr val="tx1"/>
                </a:solidFill>
              </a:rPr>
              <a:t>argumentation task?</a:t>
            </a:r>
          </a:p>
          <a:p>
            <a:pPr marL="914400" lvl="0" indent="38735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3:</a:t>
            </a:r>
            <a:r>
              <a:rPr lang="en-US" sz="2800" dirty="0">
                <a:solidFill>
                  <a:schemeClr val="tx1"/>
                </a:solidFill>
              </a:rPr>
              <a:t> </a:t>
            </a:r>
            <a:r>
              <a:rPr lang="en-US" sz="2800" b="1" dirty="0" smtClean="0">
                <a:solidFill>
                  <a:schemeClr val="tx1"/>
                </a:solidFill>
              </a:rPr>
              <a:t>Teacher Purpose</a:t>
            </a:r>
            <a:endParaRPr lang="en-US" sz="2800" b="1" dirty="0">
              <a:solidFill>
                <a:schemeClr val="tx1"/>
              </a:solidFill>
            </a:endParaRPr>
          </a:p>
          <a:p>
            <a:pPr marL="1381125" lvl="0" indent="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will </a:t>
            </a:r>
            <a:r>
              <a:rPr lang="en-US" sz="2400" dirty="0" smtClean="0">
                <a:solidFill>
                  <a:schemeClr val="tx1"/>
                </a:solidFill>
              </a:rPr>
              <a:t>you </a:t>
            </a:r>
            <a:r>
              <a:rPr lang="en-US" sz="2400" u="sng" dirty="0">
                <a:solidFill>
                  <a:schemeClr val="accent5"/>
                </a:solidFill>
              </a:rPr>
              <a:t>learn about </a:t>
            </a:r>
            <a:r>
              <a:rPr lang="en-US" sz="2400" u="sng" dirty="0" smtClean="0">
                <a:solidFill>
                  <a:schemeClr val="accent5"/>
                </a:solidFill>
              </a:rPr>
              <a:t>students </a:t>
            </a:r>
            <a:r>
              <a:rPr lang="en-US" sz="2400" dirty="0">
                <a:solidFill>
                  <a:schemeClr val="tx1"/>
                </a:solidFill>
              </a:rPr>
              <a:t>by using the </a:t>
            </a:r>
            <a:r>
              <a:rPr lang="en-US" sz="2400" dirty="0" smtClean="0">
                <a:solidFill>
                  <a:schemeClr val="tx1"/>
                </a:solidFill>
              </a:rPr>
              <a:t>mathematical </a:t>
            </a:r>
            <a:r>
              <a:rPr lang="en-US" sz="2400" dirty="0">
                <a:solidFill>
                  <a:schemeClr val="tx1"/>
                </a:solidFill>
              </a:rPr>
              <a:t>argumentation task? </a:t>
            </a:r>
          </a:p>
        </p:txBody>
      </p:sp>
      <p:sp>
        <p:nvSpPr>
          <p:cNvPr id="4" name="Left Arrow 3"/>
          <p:cNvSpPr/>
          <p:nvPr/>
        </p:nvSpPr>
        <p:spPr>
          <a:xfrm rot="20886035">
            <a:off x="7017745" y="4674456"/>
            <a:ext cx="1467982" cy="609600"/>
          </a:xfrm>
          <a:prstGeom prst="leftArrow">
            <a:avLst>
              <a:gd name="adj1" fmla="val 28255"/>
              <a:gd name="adj2" fmla="val 4412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14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Opening Activity</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825572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lgn="ctr">
              <a:spcBef>
                <a:spcPts val="0"/>
              </a:spcBef>
              <a:buNone/>
            </a:pPr>
            <a:r>
              <a:rPr lang="en-US"/>
              <a:t>Lens 3: Informing Instruction</a:t>
            </a:r>
          </a:p>
        </p:txBody>
      </p:sp>
      <p:sp>
        <p:nvSpPr>
          <p:cNvPr id="320" name="Shape 320"/>
          <p:cNvSpPr txBox="1">
            <a:spLocks noGrp="1"/>
          </p:cNvSpPr>
          <p:nvPr>
            <p:ph type="body" idx="1"/>
          </p:nvPr>
        </p:nvSpPr>
        <p:spPr>
          <a:xfrm>
            <a:off x="185725" y="1697125"/>
            <a:ext cx="8886900" cy="4525499"/>
          </a:xfrm>
          <a:prstGeom prst="rect">
            <a:avLst/>
          </a:prstGeom>
        </p:spPr>
        <p:txBody>
          <a:bodyPr lIns="91425" tIns="91425" rIns="91425" bIns="91425" anchor="t" anchorCtr="0">
            <a:noAutofit/>
          </a:bodyPr>
          <a:lstStyle/>
          <a:p>
            <a:pPr marL="0" lvl="0" indent="0" rtl="0">
              <a:spcBef>
                <a:spcPts val="0"/>
              </a:spcBef>
              <a:buNone/>
            </a:pPr>
            <a:r>
              <a:rPr lang="en-US" sz="1900" b="1" u="sng" dirty="0">
                <a:solidFill>
                  <a:schemeClr val="tx1"/>
                </a:solidFill>
              </a:rPr>
              <a:t>When</a:t>
            </a:r>
            <a:r>
              <a:rPr lang="en-US" sz="1900" b="1" dirty="0">
                <a:solidFill>
                  <a:schemeClr val="tx1"/>
                </a:solidFill>
              </a:rPr>
              <a:t> would I use this task?  </a:t>
            </a:r>
            <a:r>
              <a:rPr lang="en-US" sz="1900" b="1" u="sng" dirty="0">
                <a:solidFill>
                  <a:schemeClr val="tx1"/>
                </a:solidFill>
              </a:rPr>
              <a:t>Why </a:t>
            </a:r>
            <a:r>
              <a:rPr lang="en-US" sz="1900" b="1" dirty="0">
                <a:solidFill>
                  <a:schemeClr val="tx1"/>
                </a:solidFill>
              </a:rPr>
              <a:t>am I using it?   </a:t>
            </a:r>
            <a:r>
              <a:rPr lang="en-US" sz="1900" b="1" u="sng" dirty="0">
                <a:solidFill>
                  <a:schemeClr val="tx1"/>
                </a:solidFill>
              </a:rPr>
              <a:t>What</a:t>
            </a:r>
            <a:r>
              <a:rPr lang="en-US" sz="1900" b="1" dirty="0">
                <a:solidFill>
                  <a:schemeClr val="tx1"/>
                </a:solidFill>
              </a:rPr>
              <a:t> will I learn from it?</a:t>
            </a:r>
          </a:p>
          <a:p>
            <a:pPr marL="0" lvl="0" indent="0" rtl="0">
              <a:spcBef>
                <a:spcPts val="0"/>
              </a:spcBef>
              <a:buNone/>
            </a:pPr>
            <a:endParaRPr dirty="0"/>
          </a:p>
          <a:p>
            <a:pPr marL="571500" marR="0" lvl="0" indent="-342900" algn="l" rtl="0">
              <a:lnSpc>
                <a:spcPct val="108000"/>
              </a:lnSpc>
              <a:spcBef>
                <a:spcPts val="0"/>
              </a:spcBef>
              <a:spcAft>
                <a:spcPts val="800"/>
              </a:spcAft>
              <a:buFont typeface="+mj-lt"/>
              <a:buAutoNum type="arabicPeriod"/>
            </a:pPr>
            <a:r>
              <a:rPr lang="en-US" dirty="0" smtClean="0"/>
              <a:t>Could the </a:t>
            </a:r>
            <a:r>
              <a:rPr lang="en-US" dirty="0"/>
              <a:t>task help introduce a concept? </a:t>
            </a:r>
            <a:endParaRPr lang="en-US" dirty="0" smtClean="0"/>
          </a:p>
          <a:p>
            <a:pPr marL="571500" marR="0" lvl="0" indent="-342900" algn="l" rtl="0">
              <a:lnSpc>
                <a:spcPct val="108000"/>
              </a:lnSpc>
              <a:spcBef>
                <a:spcPts val="0"/>
              </a:spcBef>
              <a:spcAft>
                <a:spcPts val="800"/>
              </a:spcAft>
              <a:buFont typeface="+mj-lt"/>
              <a:buAutoNum type="arabicPeriod"/>
            </a:pPr>
            <a:r>
              <a:rPr lang="en-US" dirty="0" smtClean="0"/>
              <a:t>Do </a:t>
            </a:r>
            <a:r>
              <a:rPr lang="en-US" dirty="0"/>
              <a:t>students have prior knowledge about this topic? </a:t>
            </a:r>
            <a:r>
              <a:rPr lang="en-US" dirty="0" smtClean="0"/>
              <a:t>Would the task help build on or connect with their prior knowledge? Would I be able to learn about their prio</a:t>
            </a:r>
            <a:r>
              <a:rPr lang="en-US" dirty="0" smtClean="0"/>
              <a:t>r knowledge?</a:t>
            </a:r>
            <a:endParaRPr dirty="0"/>
          </a:p>
          <a:p>
            <a:pPr marL="571500" lvl="0" indent="-342900" rtl="0">
              <a:lnSpc>
                <a:spcPct val="108000"/>
              </a:lnSpc>
              <a:spcBef>
                <a:spcPts val="0"/>
              </a:spcBef>
              <a:spcAft>
                <a:spcPts val="800"/>
              </a:spcAft>
              <a:buFont typeface="+mj-lt"/>
              <a:buAutoNum type="arabicPeriod"/>
            </a:pPr>
            <a:r>
              <a:rPr lang="en-US" dirty="0" smtClean="0"/>
              <a:t>Will </a:t>
            </a:r>
            <a:r>
              <a:rPr lang="en-US" dirty="0"/>
              <a:t>the task help students </a:t>
            </a:r>
            <a:r>
              <a:rPr lang="en-US" dirty="0">
                <a:solidFill>
                  <a:schemeClr val="tx1"/>
                </a:solidFill>
              </a:rPr>
              <a:t>to apply or connect their knowledge of one or more topics from a unit or lesson</a:t>
            </a:r>
            <a:r>
              <a:rPr lang="en-US" dirty="0" smtClean="0">
                <a:solidFill>
                  <a:schemeClr val="tx1"/>
                </a:solidFill>
              </a:rPr>
              <a:t>?</a:t>
            </a:r>
            <a:endParaRPr dirty="0"/>
          </a:p>
          <a:p>
            <a:pPr marL="571500" indent="-342900">
              <a:lnSpc>
                <a:spcPct val="108000"/>
              </a:lnSpc>
              <a:spcBef>
                <a:spcPts val="0"/>
              </a:spcBef>
              <a:spcAft>
                <a:spcPts val="800"/>
              </a:spcAft>
              <a:buFont typeface="+mj-lt"/>
              <a:buAutoNum type="arabicPeriod"/>
            </a:pPr>
            <a:r>
              <a:rPr lang="en-US" dirty="0" smtClean="0"/>
              <a:t>Will the task help provide information about whether students </a:t>
            </a:r>
            <a:r>
              <a:rPr lang="en-US" dirty="0"/>
              <a:t>mastered the targeted skills or concepts? </a:t>
            </a:r>
          </a:p>
          <a:p>
            <a:pPr marL="571500" lvl="0" indent="-342900">
              <a:lnSpc>
                <a:spcPct val="108000"/>
              </a:lnSpc>
              <a:spcBef>
                <a:spcPts val="0"/>
              </a:spcBef>
              <a:spcAft>
                <a:spcPts val="800"/>
              </a:spcAft>
              <a:buFont typeface="+mj-lt"/>
              <a:buAutoNum type="arabicPeriod"/>
            </a:pPr>
            <a:r>
              <a:rPr lang="en-US" dirty="0"/>
              <a:t>Will the task help provide information about whether students </a:t>
            </a:r>
            <a:r>
              <a:rPr lang="en-US" dirty="0"/>
              <a:t>effectively communicate their reasoning and make clear connections </a:t>
            </a:r>
            <a:r>
              <a:rPr lang="en-US" dirty="0">
                <a:solidFill>
                  <a:schemeClr val="tx1"/>
                </a:solidFill>
              </a:rPr>
              <a:t>between their claims, warrants and evidence? </a:t>
            </a:r>
          </a:p>
          <a:p>
            <a:pPr marL="0" lvl="0" indent="0" rtl="0">
              <a:lnSpc>
                <a:spcPct val="115000"/>
              </a:lnSpc>
              <a:spcBef>
                <a:spcPts val="0"/>
              </a:spcBef>
              <a:buNone/>
            </a:pPr>
            <a:r>
              <a:rPr lang="en-US" b="1" dirty="0">
                <a:latin typeface="Calibri"/>
                <a:ea typeface="Calibri"/>
                <a:cs typeface="Calibri"/>
                <a:sym typeface="Calibri"/>
              </a:rPr>
              <a:t> </a:t>
            </a:r>
          </a:p>
          <a:p>
            <a:pPr marL="0" lvl="0" indent="-69850" rtl="0">
              <a:spcBef>
                <a:spcPts val="0"/>
              </a:spcBef>
              <a:buClr>
                <a:schemeClr val="dk1"/>
              </a:buClr>
              <a:buSzPct val="61111"/>
              <a:buFont typeface="Arial"/>
              <a:buNone/>
            </a:pPr>
            <a:endParaRPr dirty="0"/>
          </a:p>
          <a:p>
            <a:pPr lvl="0">
              <a:spcBef>
                <a:spcPts val="0"/>
              </a:spcBef>
              <a:buNone/>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3: XXXXXXXX</a:t>
            </a:r>
            <a:endParaRPr lang="en-US" dirty="0"/>
          </a:p>
        </p:txBody>
      </p:sp>
      <p:sp>
        <p:nvSpPr>
          <p:cNvPr id="8" name="Text Placeholder 7"/>
          <p:cNvSpPr>
            <a:spLocks noGrp="1"/>
          </p:cNvSpPr>
          <p:nvPr>
            <p:ph type="body" idx="1"/>
          </p:nvPr>
        </p:nvSpPr>
        <p:spPr/>
        <p:txBody>
          <a:bodyPr/>
          <a:lstStyle/>
          <a:p>
            <a:pPr marL="114300" lvl="0" indent="0">
              <a:buNone/>
            </a:pPr>
            <a:r>
              <a:rPr lang="en-US" b="1" dirty="0"/>
              <a:t>What do you plan to </a:t>
            </a:r>
            <a:r>
              <a:rPr lang="en-US" b="1" u="sng" dirty="0"/>
              <a:t>learn about your students</a:t>
            </a:r>
            <a:r>
              <a:rPr lang="en-US" b="1" dirty="0"/>
              <a:t> by using the mathematical argumentation task? </a:t>
            </a:r>
            <a:endParaRPr lang="en-US" b="1" dirty="0" smtClean="0"/>
          </a:p>
          <a:p>
            <a:pPr marL="114300" lvl="0" indent="0">
              <a:buNone/>
            </a:pPr>
            <a:endParaRPr lang="en-US" dirty="0"/>
          </a:p>
          <a:p>
            <a:pPr marL="460375" lvl="1" indent="-158750">
              <a:spcAft>
                <a:spcPts val="400"/>
              </a:spcAft>
              <a:buFont typeface="Arial" charset="0"/>
              <a:buChar char="•"/>
            </a:pPr>
            <a:r>
              <a:rPr lang="en-US" dirty="0"/>
              <a:t>Does the task help </a:t>
            </a:r>
            <a:r>
              <a:rPr lang="en-US" dirty="0" smtClean="0"/>
              <a:t>you learn about students</a:t>
            </a:r>
            <a:r>
              <a:rPr lang="en-US" dirty="0"/>
              <a:t>’ prior knowledge about a topic?</a:t>
            </a:r>
            <a:endParaRPr lang="en-US" dirty="0"/>
          </a:p>
          <a:p>
            <a:pPr marL="460375" lvl="1" indent="-158750">
              <a:spcAft>
                <a:spcPts val="400"/>
              </a:spcAft>
              <a:buFont typeface="Arial" charset="0"/>
              <a:buChar char="•"/>
            </a:pPr>
            <a:r>
              <a:rPr lang="en-US" dirty="0"/>
              <a:t>Does the task help </a:t>
            </a:r>
            <a:r>
              <a:rPr lang="en-US" dirty="0" smtClean="0"/>
              <a:t>you learn about students</a:t>
            </a:r>
            <a:r>
              <a:rPr lang="en-US" dirty="0"/>
              <a:t>’ ability to apply or connect their knowledge of one or more topics from a lesson, unit or course?</a:t>
            </a:r>
            <a:endParaRPr lang="en-US" dirty="0"/>
          </a:p>
          <a:p>
            <a:pPr marL="460375" lvl="1" indent="-158750">
              <a:spcAft>
                <a:spcPts val="400"/>
              </a:spcAft>
              <a:buFont typeface="Arial" charset="0"/>
              <a:buChar char="•"/>
            </a:pPr>
            <a:r>
              <a:rPr lang="en-US" dirty="0"/>
              <a:t>Does the task help </a:t>
            </a:r>
            <a:r>
              <a:rPr lang="en-US" dirty="0" smtClean="0"/>
              <a:t>you learn about students</a:t>
            </a:r>
            <a:r>
              <a:rPr lang="en-US" dirty="0"/>
              <a:t>’ degree of mastery of </a:t>
            </a:r>
            <a:r>
              <a:rPr lang="en-US" dirty="0" smtClean="0"/>
              <a:t>targeted skills </a:t>
            </a:r>
            <a:r>
              <a:rPr lang="en-US" dirty="0"/>
              <a:t>or concepts?</a:t>
            </a:r>
            <a:endParaRPr lang="en-US" dirty="0"/>
          </a:p>
          <a:p>
            <a:pPr marL="460375" lvl="1" indent="-158750">
              <a:spcAft>
                <a:spcPts val="400"/>
              </a:spcAft>
              <a:buFont typeface="Arial" charset="0"/>
              <a:buChar char="•"/>
            </a:pPr>
            <a:r>
              <a:rPr lang="en-US" dirty="0"/>
              <a:t>Does the task help </a:t>
            </a:r>
            <a:r>
              <a:rPr lang="en-US" dirty="0" smtClean="0"/>
              <a:t>you learn about students</a:t>
            </a:r>
            <a:r>
              <a:rPr lang="en-US" dirty="0"/>
              <a:t>’ ability to communicate their reasoning effectively and to make clear connections among their claims, warrants and evidence?</a:t>
            </a:r>
            <a:endParaRPr lang="en-US" dirty="0"/>
          </a:p>
          <a:p>
            <a:endParaRPr lang="en-US" dirty="0"/>
          </a:p>
        </p:txBody>
      </p:sp>
    </p:spTree>
    <p:extLst>
      <p:ext uri="{BB962C8B-B14F-4D97-AF65-F5344CB8AC3E}">
        <p14:creationId xmlns:p14="http://schemas.microsoft.com/office/powerpoint/2010/main" val="1333614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lgn="ctr">
              <a:spcBef>
                <a:spcPts val="0"/>
              </a:spcBef>
              <a:buClr>
                <a:schemeClr val="dk1"/>
              </a:buClr>
              <a:buSzPct val="25000"/>
              <a:buFont typeface="Arial"/>
              <a:buNone/>
            </a:pPr>
            <a:r>
              <a:rPr lang="en-US" dirty="0">
                <a:solidFill>
                  <a:schemeClr val="lt1"/>
                </a:solidFill>
              </a:rPr>
              <a:t>Lens 3: Informing Instruction</a:t>
            </a:r>
          </a:p>
        </p:txBody>
      </p:sp>
      <p:sp>
        <p:nvSpPr>
          <p:cNvPr id="349" name="Shape 349"/>
          <p:cNvSpPr txBox="1">
            <a:spLocks noGrp="1"/>
          </p:cNvSpPr>
          <p:nvPr>
            <p:ph type="body" idx="1"/>
          </p:nvPr>
        </p:nvSpPr>
        <p:spPr>
          <a:xfrm>
            <a:off x="435500" y="1671049"/>
            <a:ext cx="8229600" cy="4525499"/>
          </a:xfrm>
          <a:prstGeom prst="rect">
            <a:avLst/>
          </a:prstGeom>
        </p:spPr>
        <p:txBody>
          <a:bodyPr lIns="91425" tIns="91425" rIns="91425" bIns="91425" anchor="t" anchorCtr="0">
            <a:noAutofit/>
          </a:bodyPr>
          <a:lstStyle/>
          <a:p>
            <a:pPr marL="0" lvl="0" indent="-69850">
              <a:spcBef>
                <a:spcPts val="0"/>
              </a:spcBef>
              <a:buClr>
                <a:schemeClr val="dk1"/>
              </a:buClr>
              <a:buSzPct val="45833"/>
              <a:buFont typeface="Arial"/>
              <a:buNone/>
            </a:pPr>
            <a:r>
              <a:rPr lang="en-US" sz="2400" b="1" dirty="0">
                <a:latin typeface="Arial" charset="0"/>
                <a:ea typeface="Arial" charset="0"/>
                <a:cs typeface="Arial" charset="0"/>
                <a:sym typeface="Cambria"/>
              </a:rPr>
              <a:t>Lens 3: </a:t>
            </a:r>
            <a:r>
              <a:rPr lang="en-US" dirty="0">
                <a:solidFill>
                  <a:schemeClr val="tx1"/>
                </a:solidFill>
                <a:latin typeface="Arial" charset="0"/>
                <a:ea typeface="Arial" charset="0"/>
                <a:cs typeface="Arial" charset="0"/>
                <a:sym typeface="Cambria"/>
              </a:rPr>
              <a:t>What will I </a:t>
            </a:r>
            <a:r>
              <a:rPr lang="en-US" b="1" u="sng" dirty="0">
                <a:solidFill>
                  <a:schemeClr val="tx1"/>
                </a:solidFill>
                <a:latin typeface="Arial" charset="0"/>
                <a:ea typeface="Arial" charset="0"/>
                <a:cs typeface="Arial" charset="0"/>
                <a:sym typeface="Cambria"/>
              </a:rPr>
              <a:t>learn about students </a:t>
            </a:r>
            <a:r>
              <a:rPr lang="en-US" dirty="0">
                <a:solidFill>
                  <a:schemeClr val="tx1"/>
                </a:solidFill>
                <a:latin typeface="Arial" charset="0"/>
                <a:ea typeface="Arial" charset="0"/>
                <a:cs typeface="Arial" charset="0"/>
                <a:sym typeface="Cambria"/>
              </a:rPr>
              <a:t>by using the argumentation task</a:t>
            </a:r>
            <a:r>
              <a:rPr lang="en-US" dirty="0" smtClean="0">
                <a:solidFill>
                  <a:schemeClr val="tx1"/>
                </a:solidFill>
                <a:latin typeface="Arial" charset="0"/>
                <a:ea typeface="Arial" charset="0"/>
                <a:cs typeface="Arial" charset="0"/>
                <a:sym typeface="Cambria"/>
              </a:rPr>
              <a:t>?</a:t>
            </a:r>
          </a:p>
          <a:p>
            <a:pPr marL="0" lvl="0" indent="-69850">
              <a:spcBef>
                <a:spcPts val="0"/>
              </a:spcBef>
              <a:buClr>
                <a:schemeClr val="dk1"/>
              </a:buClr>
              <a:buSzPct val="45833"/>
              <a:buFont typeface="Arial"/>
              <a:buNone/>
            </a:pPr>
            <a:endParaRPr lang="en-US" dirty="0">
              <a:solidFill>
                <a:schemeClr val="tx1"/>
              </a:solidFill>
              <a:latin typeface="Arial" charset="0"/>
              <a:ea typeface="Arial" charset="0"/>
              <a:cs typeface="Arial" charset="0"/>
              <a:sym typeface="Cambria"/>
            </a:endParaRPr>
          </a:p>
          <a:p>
            <a:pPr marL="0" lvl="0" indent="-69850">
              <a:spcBef>
                <a:spcPts val="0"/>
              </a:spcBef>
              <a:buClr>
                <a:schemeClr val="dk1"/>
              </a:buClr>
              <a:buSzPct val="45833"/>
              <a:buFont typeface="Arial"/>
              <a:buNone/>
            </a:pPr>
            <a:endParaRPr lang="en-US" dirty="0" smtClean="0">
              <a:solidFill>
                <a:schemeClr val="tx1"/>
              </a:solidFill>
              <a:latin typeface="Arial" charset="0"/>
              <a:ea typeface="Arial" charset="0"/>
              <a:cs typeface="Arial" charset="0"/>
              <a:sym typeface="Cambria"/>
            </a:endParaRPr>
          </a:p>
          <a:p>
            <a:pPr marL="0" lvl="0" indent="-69850">
              <a:spcBef>
                <a:spcPts val="0"/>
              </a:spcBef>
              <a:buClr>
                <a:schemeClr val="dk1"/>
              </a:buClr>
              <a:buSzPct val="45833"/>
              <a:buFont typeface="Arial"/>
              <a:buNone/>
            </a:pPr>
            <a:r>
              <a:rPr lang="en-US" dirty="0" smtClean="0">
                <a:solidFill>
                  <a:schemeClr val="tx1"/>
                </a:solidFill>
                <a:latin typeface="Arial" charset="0"/>
                <a:ea typeface="Arial" charset="0"/>
                <a:cs typeface="Arial" charset="0"/>
                <a:sym typeface="Cambria"/>
              </a:rPr>
              <a:t> </a:t>
            </a:r>
          </a:p>
          <a:p>
            <a:pPr marL="17463" lvl="0" indent="0">
              <a:buClr>
                <a:srgbClr val="000000"/>
              </a:buClr>
              <a:buNone/>
            </a:pPr>
            <a:r>
              <a:rPr lang="en-US" sz="2400" dirty="0" smtClean="0">
                <a:solidFill>
                  <a:schemeClr val="tx1"/>
                </a:solidFill>
                <a:latin typeface="Arial" charset="0"/>
                <a:ea typeface="Arial" charset="0"/>
                <a:cs typeface="Arial" charset="0"/>
                <a:sym typeface="Calibri"/>
              </a:rPr>
              <a:t>Task 1: </a:t>
            </a:r>
          </a:p>
          <a:p>
            <a:pPr marL="17463" lvl="0" indent="0">
              <a:buClr>
                <a:srgbClr val="000000"/>
              </a:buClr>
              <a:buNone/>
            </a:pPr>
            <a:r>
              <a:rPr lang="en-US" sz="2400" dirty="0" smtClean="0">
                <a:solidFill>
                  <a:schemeClr val="tx1"/>
                </a:solidFill>
                <a:latin typeface="Arial" charset="0"/>
                <a:ea typeface="Arial" charset="0"/>
                <a:cs typeface="Arial" charset="0"/>
                <a:sym typeface="Calibri"/>
              </a:rPr>
              <a:t>The </a:t>
            </a:r>
            <a:r>
              <a:rPr lang="en-US" sz="2400" dirty="0">
                <a:solidFill>
                  <a:schemeClr val="tx1"/>
                </a:solidFill>
                <a:latin typeface="Arial" charset="0"/>
                <a:ea typeface="Arial" charset="0"/>
                <a:cs typeface="Arial" charset="0"/>
                <a:sym typeface="Calibri"/>
              </a:rPr>
              <a:t>coordinates of the four vertices of figure ABCD are</a:t>
            </a:r>
          </a:p>
          <a:p>
            <a:pPr marL="17463" lvl="0" indent="0">
              <a:buClr>
                <a:srgbClr val="000000"/>
              </a:buClr>
              <a:buNone/>
            </a:pPr>
            <a:r>
              <a:rPr lang="en-US" sz="2400" dirty="0">
                <a:solidFill>
                  <a:schemeClr val="tx1"/>
                </a:solidFill>
                <a:latin typeface="Arial" charset="0"/>
                <a:ea typeface="Arial" charset="0"/>
                <a:cs typeface="Arial" charset="0"/>
                <a:sym typeface="Calibri"/>
              </a:rPr>
              <a:t>A(4, 3), B(8, 3), C(4, 6) and D(8, 6). </a:t>
            </a:r>
            <a:r>
              <a:rPr lang="en-US" sz="2400" dirty="0" smtClean="0">
                <a:solidFill>
                  <a:schemeClr val="tx1"/>
                </a:solidFill>
                <a:latin typeface="Arial" charset="0"/>
                <a:ea typeface="Arial" charset="0"/>
                <a:cs typeface="Arial" charset="0"/>
                <a:sym typeface="Calibri"/>
              </a:rPr>
              <a:t>Based </a:t>
            </a:r>
            <a:r>
              <a:rPr lang="en-US" sz="2400" dirty="0">
                <a:solidFill>
                  <a:schemeClr val="tx1"/>
                </a:solidFill>
                <a:latin typeface="Arial" charset="0"/>
                <a:ea typeface="Arial" charset="0"/>
                <a:cs typeface="Arial" charset="0"/>
                <a:sym typeface="Calibri"/>
              </a:rPr>
              <a:t>on the differences between the coordinate points, Jasmine believes figure ABCD is a square. </a:t>
            </a:r>
            <a:r>
              <a:rPr lang="en-US" sz="2400" dirty="0" smtClean="0">
                <a:solidFill>
                  <a:schemeClr val="tx1"/>
                </a:solidFill>
                <a:latin typeface="Arial" charset="0"/>
                <a:ea typeface="Arial" charset="0"/>
                <a:cs typeface="Arial" charset="0"/>
                <a:sym typeface="Calibri"/>
              </a:rPr>
              <a:t>Do </a:t>
            </a:r>
            <a:r>
              <a:rPr lang="en-US" sz="2400" dirty="0">
                <a:solidFill>
                  <a:schemeClr val="tx1"/>
                </a:solidFill>
                <a:latin typeface="Arial" charset="0"/>
                <a:ea typeface="Arial" charset="0"/>
                <a:cs typeface="Arial" charset="0"/>
                <a:sym typeface="Calibri"/>
              </a:rPr>
              <a:t>you agree with her?  Write a mathematical argument to support your answer. </a:t>
            </a:r>
          </a:p>
          <a:p>
            <a:pPr marL="17463" lvl="0" indent="0">
              <a:spcBef>
                <a:spcPts val="0"/>
              </a:spcBef>
              <a:buClr>
                <a:schemeClr val="dk1"/>
              </a:buClr>
              <a:buSzPct val="45833"/>
              <a:buFont typeface="Arial"/>
              <a:buNone/>
            </a:pPr>
            <a:endParaRPr lang="en-US" dirty="0">
              <a:solidFill>
                <a:schemeClr val="tx1"/>
              </a:solidFill>
              <a:latin typeface="Arial" charset="0"/>
              <a:ea typeface="Arial" charset="0"/>
              <a:cs typeface="Arial" charset="0"/>
              <a:sym typeface="Cambri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lt1"/>
                </a:solidFill>
              </a:rPr>
              <a:t>Lens 3: Informing Instruction</a:t>
            </a:r>
            <a:endParaRPr lang="en-US" dirty="0"/>
          </a:p>
        </p:txBody>
      </p:sp>
      <p:sp>
        <p:nvSpPr>
          <p:cNvPr id="8" name="Text Placeholder 7"/>
          <p:cNvSpPr>
            <a:spLocks noGrp="1"/>
          </p:cNvSpPr>
          <p:nvPr>
            <p:ph type="body" idx="1"/>
          </p:nvPr>
        </p:nvSpPr>
        <p:spPr/>
        <p:txBody>
          <a:bodyPr/>
          <a:lstStyle/>
          <a:p>
            <a:pPr marL="17463" lvl="0" indent="0">
              <a:buNone/>
            </a:pPr>
            <a:r>
              <a:rPr lang="en-US" sz="2400" b="1" dirty="0">
                <a:latin typeface="Arial" charset="0"/>
                <a:ea typeface="Arial" charset="0"/>
                <a:cs typeface="Arial" charset="0"/>
                <a:sym typeface="Cambria"/>
              </a:rPr>
              <a:t>Lens 3: </a:t>
            </a:r>
            <a:r>
              <a:rPr lang="en-US" dirty="0">
                <a:solidFill>
                  <a:schemeClr val="tx1"/>
                </a:solidFill>
                <a:latin typeface="Arial" charset="0"/>
                <a:ea typeface="Arial" charset="0"/>
                <a:cs typeface="Arial" charset="0"/>
                <a:sym typeface="Cambria"/>
              </a:rPr>
              <a:t>What will I </a:t>
            </a:r>
            <a:r>
              <a:rPr lang="en-US" b="1" u="sng" dirty="0">
                <a:solidFill>
                  <a:schemeClr val="tx1"/>
                </a:solidFill>
                <a:latin typeface="Arial" charset="0"/>
                <a:ea typeface="Arial" charset="0"/>
                <a:cs typeface="Arial" charset="0"/>
                <a:sym typeface="Cambria"/>
              </a:rPr>
              <a:t>learn about students </a:t>
            </a:r>
            <a:r>
              <a:rPr lang="en-US" dirty="0">
                <a:solidFill>
                  <a:schemeClr val="tx1"/>
                </a:solidFill>
                <a:latin typeface="Arial" charset="0"/>
                <a:ea typeface="Arial" charset="0"/>
                <a:cs typeface="Arial" charset="0"/>
                <a:sym typeface="Cambria"/>
              </a:rPr>
              <a:t>by using the argumentation task?</a:t>
            </a:r>
          </a:p>
          <a:p>
            <a:pPr marL="17463" indent="0"/>
            <a:endParaRPr lang="en-US" sz="2400" dirty="0" smtClean="0"/>
          </a:p>
          <a:p>
            <a:pPr marL="17463" indent="0"/>
            <a:endParaRPr lang="en-US" sz="2400" dirty="0"/>
          </a:p>
          <a:p>
            <a:pPr marL="17463" indent="0">
              <a:buNone/>
            </a:pPr>
            <a:r>
              <a:rPr lang="en-US" sz="2400" dirty="0" smtClean="0"/>
              <a:t>Task 2: </a:t>
            </a:r>
          </a:p>
          <a:p>
            <a:pPr marL="17463" indent="0">
              <a:buNone/>
            </a:pPr>
            <a:r>
              <a:rPr lang="en-US" sz="2400" dirty="0" smtClean="0"/>
              <a:t>Alexa </a:t>
            </a:r>
            <a:r>
              <a:rPr lang="en-US" sz="2400" dirty="0"/>
              <a:t>is training to bike 70 miles. During her first week of training she bikes 12 miles. During her second week she bikes 24 miles, and by her third week she bikes 36 miles.  If Alexa continues with the same biking pattern each week, when will she be able to bike 70 miles? Write a mathematical argument to support your answer. </a:t>
            </a:r>
          </a:p>
          <a:p>
            <a:pPr marL="17463" indent="0"/>
            <a:endParaRPr lang="en-US" dirty="0"/>
          </a:p>
        </p:txBody>
      </p:sp>
    </p:spTree>
    <p:extLst>
      <p:ext uri="{BB962C8B-B14F-4D97-AF65-F5344CB8AC3E}">
        <p14:creationId xmlns:p14="http://schemas.microsoft.com/office/powerpoint/2010/main" val="1390779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r>
              <a:rPr lang="en-US" sz="4000" dirty="0" smtClean="0"/>
              <a:t>Lens 3: Informing Instruction</a:t>
            </a:r>
            <a:endParaRPr lang="en-US" dirty="0"/>
          </a:p>
        </p:txBody>
      </p:sp>
      <p:sp>
        <p:nvSpPr>
          <p:cNvPr id="275" name="Shape 275"/>
          <p:cNvSpPr txBox="1"/>
          <p:nvPr/>
        </p:nvSpPr>
        <p:spPr>
          <a:xfrm>
            <a:off x="396975" y="1772120"/>
            <a:ext cx="8350049" cy="4212253"/>
          </a:xfrm>
          <a:prstGeom prst="rect">
            <a:avLst/>
          </a:prstGeom>
          <a:noFill/>
          <a:ln>
            <a:noFill/>
          </a:ln>
        </p:spPr>
        <p:txBody>
          <a:bodyPr lIns="91425" tIns="91425" rIns="91425" bIns="91425" anchor="t" anchorCtr="0">
            <a:noAutofit/>
          </a:bodyPr>
          <a:lstStyle/>
          <a:p>
            <a:r>
              <a:rPr lang="en-US" sz="2400" b="1" dirty="0">
                <a:latin typeface="Arial" charset="0"/>
                <a:ea typeface="Arial" charset="0"/>
                <a:cs typeface="Arial" charset="0"/>
                <a:sym typeface="Cambria"/>
              </a:rPr>
              <a:t>Lens 3: </a:t>
            </a:r>
            <a:r>
              <a:rPr lang="en-US" sz="1800" dirty="0">
                <a:solidFill>
                  <a:schemeClr val="tx1"/>
                </a:solidFill>
                <a:latin typeface="Arial" charset="0"/>
                <a:ea typeface="Arial" charset="0"/>
                <a:cs typeface="Arial" charset="0"/>
                <a:sym typeface="Cambria"/>
              </a:rPr>
              <a:t>What will I </a:t>
            </a:r>
            <a:r>
              <a:rPr lang="en-US" sz="1800" b="1" u="sng" dirty="0">
                <a:solidFill>
                  <a:schemeClr val="tx1"/>
                </a:solidFill>
                <a:latin typeface="Arial" charset="0"/>
                <a:ea typeface="Arial" charset="0"/>
                <a:cs typeface="Arial" charset="0"/>
                <a:sym typeface="Cambria"/>
              </a:rPr>
              <a:t>learn about students </a:t>
            </a:r>
            <a:r>
              <a:rPr lang="en-US" sz="1800" dirty="0">
                <a:solidFill>
                  <a:schemeClr val="tx1"/>
                </a:solidFill>
                <a:latin typeface="Arial" charset="0"/>
                <a:ea typeface="Arial" charset="0"/>
                <a:cs typeface="Arial" charset="0"/>
                <a:sym typeface="Cambria"/>
              </a:rPr>
              <a:t>by using the argumentation task?</a:t>
            </a:r>
          </a:p>
          <a:p>
            <a:endParaRPr lang="en-US" sz="1800" b="1" dirty="0" smtClean="0">
              <a:solidFill>
                <a:srgbClr val="00B050"/>
              </a:solidFill>
              <a:latin typeface="Century Gothic" panose="020B0502020202020204" pitchFamily="34" charset="0"/>
              <a:ea typeface="Comic Sans MS"/>
              <a:cs typeface="Comic Sans MS"/>
              <a:sym typeface="Comic Sans MS"/>
            </a:endParaRPr>
          </a:p>
          <a:p>
            <a:endParaRPr lang="en-US" sz="1800" b="1" dirty="0" smtClean="0">
              <a:solidFill>
                <a:srgbClr val="00B050"/>
              </a:solidFill>
              <a:latin typeface="Century Gothic" panose="020B0502020202020204" pitchFamily="34" charset="0"/>
              <a:ea typeface="Comic Sans MS"/>
              <a:cs typeface="Comic Sans MS"/>
              <a:sym typeface="Comic Sans MS"/>
            </a:endParaRPr>
          </a:p>
          <a:p>
            <a:r>
              <a:rPr lang="en-US" sz="2400" dirty="0" smtClean="0">
                <a:solidFill>
                  <a:schemeClr val="tx1"/>
                </a:solidFill>
                <a:latin typeface="Arial" charset="0"/>
                <a:ea typeface="Arial" charset="0"/>
                <a:cs typeface="Arial" charset="0"/>
                <a:sym typeface="Comic Sans MS"/>
              </a:rPr>
              <a:t>Task 3:</a:t>
            </a:r>
          </a:p>
          <a:p>
            <a:r>
              <a:rPr lang="en-US" sz="2400" dirty="0" smtClean="0">
                <a:solidFill>
                  <a:schemeClr val="tx1"/>
                </a:solidFill>
                <a:latin typeface="Arial" charset="0"/>
                <a:ea typeface="Arial" charset="0"/>
                <a:cs typeface="Arial" charset="0"/>
                <a:sym typeface="Comic Sans MS"/>
              </a:rPr>
              <a:t>Laura </a:t>
            </a:r>
            <a:r>
              <a:rPr lang="en-US" sz="2400" dirty="0">
                <a:solidFill>
                  <a:schemeClr val="tx1"/>
                </a:solidFill>
                <a:latin typeface="Arial" charset="0"/>
                <a:ea typeface="Arial" charset="0"/>
                <a:cs typeface="Arial" charset="0"/>
                <a:sym typeface="Comic Sans MS"/>
              </a:rPr>
              <a:t>says that ¼ of the rectangle is shaded. Do you think she is correct? </a:t>
            </a:r>
            <a:r>
              <a:rPr lang="en-US" sz="2400" dirty="0" smtClean="0">
                <a:solidFill>
                  <a:schemeClr val="tx1"/>
                </a:solidFill>
                <a:latin typeface="Arial" charset="0"/>
                <a:ea typeface="Arial" charset="0"/>
                <a:cs typeface="Arial" charset="0"/>
                <a:sym typeface="Comic Sans MS"/>
              </a:rPr>
              <a:t>Explain why or why not. </a:t>
            </a:r>
            <a:endParaRPr lang="en-US" sz="2400" dirty="0">
              <a:solidFill>
                <a:schemeClr val="tx1"/>
              </a:solidFill>
              <a:latin typeface="Arial" charset="0"/>
              <a:ea typeface="Arial" charset="0"/>
              <a:cs typeface="Arial" charset="0"/>
              <a:sym typeface="Comic Sans MS"/>
            </a:endParaRPr>
          </a:p>
          <a:p>
            <a:pPr lvl="0" rtl="0">
              <a:spcBef>
                <a:spcPts val="0"/>
              </a:spcBef>
              <a:buNone/>
            </a:pPr>
            <a:endParaRPr lang="en-US" sz="1800" dirty="0" smtClean="0">
              <a:solidFill>
                <a:srgbClr val="FF0000"/>
              </a:solidFill>
              <a:latin typeface="Century Gothic" panose="020B0502020202020204" pitchFamily="34" charset="0"/>
            </a:endParaRPr>
          </a:p>
          <a:p>
            <a:pPr lvl="0" rtl="0">
              <a:spcBef>
                <a:spcPts val="0"/>
              </a:spcBef>
              <a:buNone/>
            </a:pPr>
            <a:endParaRPr lang="en-US" sz="1800" dirty="0">
              <a:solidFill>
                <a:srgbClr val="FF0000"/>
              </a:solidFill>
              <a:latin typeface="Century Gothic" panose="020B0502020202020204" pitchFamily="34" charset="0"/>
            </a:endParaRPr>
          </a:p>
          <a:p>
            <a:pPr lvl="0" rtl="0">
              <a:spcBef>
                <a:spcPts val="0"/>
              </a:spcBef>
              <a:buNone/>
            </a:pPr>
            <a:endParaRPr lang="en-US" sz="1800" dirty="0" smtClean="0">
              <a:solidFill>
                <a:srgbClr val="FF0000"/>
              </a:solidFill>
              <a:latin typeface="Century Gothic" panose="020B0502020202020204" pitchFamily="34" charset="0"/>
            </a:endParaRPr>
          </a:p>
          <a:p>
            <a:pPr lvl="0" rtl="0">
              <a:spcBef>
                <a:spcPts val="0"/>
              </a:spcBef>
              <a:buNone/>
            </a:pPr>
            <a:endParaRPr lang="en-US" sz="1800" dirty="0">
              <a:solidFill>
                <a:srgbClr val="FF0000"/>
              </a:solidFill>
              <a:latin typeface="Century Gothic" panose="020B0502020202020204" pitchFamily="34" charset="0"/>
            </a:endParaRPr>
          </a:p>
          <a:p>
            <a:pPr lvl="0" rtl="0">
              <a:spcBef>
                <a:spcPts val="0"/>
              </a:spcBef>
              <a:buNone/>
            </a:pPr>
            <a:endParaRPr lang="en-US" sz="1800" dirty="0" smtClean="0">
              <a:solidFill>
                <a:srgbClr val="FF0000"/>
              </a:solidFill>
              <a:latin typeface="Century Gothic" panose="020B0502020202020204" pitchFamily="34" charset="0"/>
            </a:endParaRPr>
          </a:p>
        </p:txBody>
      </p:sp>
      <p:pic>
        <p:nvPicPr>
          <p:cNvPr id="6" name="Shape 312"/>
          <p:cNvPicPr preferRelativeResize="0"/>
          <p:nvPr/>
        </p:nvPicPr>
        <p:blipFill rotWithShape="1">
          <a:blip r:embed="rId3">
            <a:alphaModFix/>
          </a:blip>
          <a:srcRect l="13150" t="9089" r="21292" b="-9090"/>
          <a:stretch/>
        </p:blipFill>
        <p:spPr>
          <a:xfrm>
            <a:off x="3186433" y="4146473"/>
            <a:ext cx="2771132" cy="1011636"/>
          </a:xfrm>
          <a:prstGeom prst="rect">
            <a:avLst/>
          </a:prstGeom>
          <a:noFill/>
          <a:ln>
            <a:noFill/>
          </a:ln>
        </p:spPr>
      </p:pic>
    </p:spTree>
    <p:extLst>
      <p:ext uri="{BB962C8B-B14F-4D97-AF65-F5344CB8AC3E}">
        <p14:creationId xmlns:p14="http://schemas.microsoft.com/office/powerpoint/2010/main" val="1403888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 3: Informing Instruction</a:t>
            </a:r>
            <a:endParaRPr lang="en-US" dirty="0"/>
          </a:p>
        </p:txBody>
      </p:sp>
      <p:sp>
        <p:nvSpPr>
          <p:cNvPr id="8" name="Text Placeholder 7"/>
          <p:cNvSpPr>
            <a:spLocks noGrp="1"/>
          </p:cNvSpPr>
          <p:nvPr>
            <p:ph type="body" idx="1"/>
          </p:nvPr>
        </p:nvSpPr>
        <p:spPr/>
        <p:txBody>
          <a:bodyPr/>
          <a:lstStyle/>
          <a:p>
            <a:pPr marL="0" indent="0">
              <a:spcBef>
                <a:spcPts val="0"/>
              </a:spcBef>
              <a:buClrTx/>
              <a:buSzTx/>
              <a:buNone/>
            </a:pPr>
            <a:r>
              <a:rPr lang="en-US" sz="2400" b="1" dirty="0">
                <a:latin typeface="Arial" charset="0"/>
                <a:ea typeface="Arial" charset="0"/>
                <a:cs typeface="Arial" charset="0"/>
                <a:sym typeface="Cambria"/>
              </a:rPr>
              <a:t>Lens 3: </a:t>
            </a:r>
            <a:r>
              <a:rPr lang="en-US" dirty="0">
                <a:solidFill>
                  <a:schemeClr val="tx1"/>
                </a:solidFill>
                <a:latin typeface="Arial" charset="0"/>
                <a:ea typeface="Arial" charset="0"/>
                <a:cs typeface="Arial" charset="0"/>
                <a:sym typeface="Cambria"/>
              </a:rPr>
              <a:t>What will I </a:t>
            </a:r>
            <a:r>
              <a:rPr lang="en-US" b="1" u="sng" dirty="0">
                <a:solidFill>
                  <a:schemeClr val="tx1"/>
                </a:solidFill>
                <a:latin typeface="Arial" charset="0"/>
                <a:ea typeface="Arial" charset="0"/>
                <a:cs typeface="Arial" charset="0"/>
                <a:sym typeface="Cambria"/>
              </a:rPr>
              <a:t>learn about students </a:t>
            </a:r>
            <a:r>
              <a:rPr lang="en-US" dirty="0">
                <a:solidFill>
                  <a:schemeClr val="tx1"/>
                </a:solidFill>
                <a:latin typeface="Arial" charset="0"/>
                <a:ea typeface="Arial" charset="0"/>
                <a:cs typeface="Arial" charset="0"/>
                <a:sym typeface="Cambria"/>
              </a:rPr>
              <a:t>by using the argumentation task</a:t>
            </a:r>
            <a:r>
              <a:rPr lang="en-US" dirty="0" smtClean="0">
                <a:solidFill>
                  <a:schemeClr val="tx1"/>
                </a:solidFill>
                <a:latin typeface="Arial" charset="0"/>
                <a:ea typeface="Arial" charset="0"/>
                <a:cs typeface="Arial" charset="0"/>
                <a:sym typeface="Cambria"/>
              </a:rPr>
              <a:t>?</a:t>
            </a:r>
          </a:p>
          <a:p>
            <a:pPr marL="0" indent="0">
              <a:spcBef>
                <a:spcPts val="0"/>
              </a:spcBef>
              <a:buClrTx/>
              <a:buSzTx/>
              <a:buNone/>
            </a:pPr>
            <a:endParaRPr lang="en-US" dirty="0">
              <a:solidFill>
                <a:schemeClr val="tx1"/>
              </a:solidFill>
              <a:latin typeface="Arial" charset="0"/>
              <a:ea typeface="Arial" charset="0"/>
              <a:cs typeface="Arial" charset="0"/>
              <a:sym typeface="Cambria"/>
            </a:endParaRPr>
          </a:p>
          <a:p>
            <a:pPr marL="0" indent="0">
              <a:spcBef>
                <a:spcPts val="0"/>
              </a:spcBef>
              <a:buClrTx/>
              <a:buSzTx/>
              <a:buNone/>
            </a:pPr>
            <a:endParaRPr lang="en-US" sz="2400" dirty="0" smtClean="0">
              <a:solidFill>
                <a:schemeClr val="tx1"/>
              </a:solidFill>
              <a:latin typeface="Arial" charset="0"/>
              <a:ea typeface="Arial" charset="0"/>
              <a:cs typeface="Arial" charset="0"/>
              <a:sym typeface="Cambria"/>
            </a:endParaRPr>
          </a:p>
          <a:p>
            <a:pPr marL="71438" indent="0">
              <a:spcBef>
                <a:spcPts val="0"/>
              </a:spcBef>
              <a:buClrTx/>
              <a:buSzTx/>
              <a:buNone/>
            </a:pPr>
            <a:r>
              <a:rPr lang="en-US" sz="2400" dirty="0" smtClean="0">
                <a:solidFill>
                  <a:schemeClr val="tx1"/>
                </a:solidFill>
                <a:latin typeface="Arial" charset="0"/>
                <a:ea typeface="Arial" charset="0"/>
                <a:cs typeface="Arial" charset="0"/>
                <a:sym typeface="Cambria"/>
              </a:rPr>
              <a:t>Task 4:</a:t>
            </a:r>
          </a:p>
          <a:p>
            <a:pPr marL="71438" lvl="0" indent="0">
              <a:buClr>
                <a:srgbClr val="000000"/>
              </a:buClr>
              <a:buSzPct val="45833"/>
              <a:buNone/>
            </a:pPr>
            <a:r>
              <a:rPr lang="en-US" sz="2400" u="sng" dirty="0">
                <a:solidFill>
                  <a:schemeClr val="tx1"/>
                </a:solidFill>
                <a:latin typeface="Arial" charset="0"/>
                <a:ea typeface="Arial" charset="0"/>
                <a:cs typeface="Arial" charset="0"/>
                <a:sym typeface="Cambria"/>
              </a:rPr>
              <a:t>DO NOT</a:t>
            </a:r>
            <a:r>
              <a:rPr lang="en-US" sz="2400" dirty="0">
                <a:solidFill>
                  <a:schemeClr val="tx1"/>
                </a:solidFill>
                <a:latin typeface="Arial" charset="0"/>
                <a:ea typeface="Arial" charset="0"/>
                <a:cs typeface="Arial" charset="0"/>
                <a:sym typeface="Cambria"/>
              </a:rPr>
              <a:t> </a:t>
            </a:r>
            <a:r>
              <a:rPr lang="en-US" sz="2400" dirty="0" smtClean="0">
                <a:solidFill>
                  <a:schemeClr val="tx1"/>
                </a:solidFill>
                <a:latin typeface="Arial" charset="0"/>
                <a:ea typeface="Arial" charset="0"/>
                <a:cs typeface="Arial" charset="0"/>
                <a:sym typeface="Cambria"/>
              </a:rPr>
              <a:t>solve</a:t>
            </a:r>
            <a:r>
              <a:rPr lang="en-US" sz="2400" dirty="0">
                <a:solidFill>
                  <a:schemeClr val="tx1"/>
                </a:solidFill>
                <a:latin typeface="Arial" charset="0"/>
                <a:ea typeface="Arial" charset="0"/>
                <a:cs typeface="Arial" charset="0"/>
                <a:sym typeface="Cambria"/>
              </a:rPr>
              <a:t>. </a:t>
            </a:r>
          </a:p>
          <a:p>
            <a:pPr marL="71438" lvl="0" indent="0">
              <a:buClr>
                <a:srgbClr val="000000"/>
              </a:buClr>
              <a:buSzPct val="45833"/>
              <a:buNone/>
            </a:pPr>
            <a:r>
              <a:rPr lang="en-US" sz="2400" dirty="0">
                <a:solidFill>
                  <a:schemeClr val="tx1"/>
                </a:solidFill>
                <a:latin typeface="Arial" charset="0"/>
                <a:ea typeface="Arial" charset="0"/>
                <a:cs typeface="Arial" charset="0"/>
              </a:rPr>
              <a:t>Discuss solutions to each equation. Support your </a:t>
            </a:r>
            <a:r>
              <a:rPr lang="en-US" sz="2400" dirty="0" smtClean="0">
                <a:solidFill>
                  <a:schemeClr val="tx1"/>
                </a:solidFill>
                <a:latin typeface="Arial" charset="0"/>
                <a:ea typeface="Arial" charset="0"/>
                <a:cs typeface="Arial" charset="0"/>
              </a:rPr>
              <a:t>ideas with </a:t>
            </a:r>
            <a:r>
              <a:rPr lang="en-US" sz="2400" dirty="0">
                <a:solidFill>
                  <a:schemeClr val="tx1"/>
                </a:solidFill>
                <a:latin typeface="Arial" charset="0"/>
                <a:ea typeface="Arial" charset="0"/>
                <a:cs typeface="Arial" charset="0"/>
              </a:rPr>
              <a:t>a mathematical </a:t>
            </a:r>
            <a:r>
              <a:rPr lang="en-US" sz="2400" dirty="0" smtClean="0">
                <a:solidFill>
                  <a:schemeClr val="tx1"/>
                </a:solidFill>
                <a:latin typeface="Arial" charset="0"/>
                <a:ea typeface="Arial" charset="0"/>
                <a:cs typeface="Arial" charset="0"/>
              </a:rPr>
              <a:t>argument.</a:t>
            </a:r>
          </a:p>
          <a:p>
            <a:pPr marL="71438" lvl="0" indent="0">
              <a:buClr>
                <a:srgbClr val="000000"/>
              </a:buClr>
              <a:buSzPct val="45833"/>
              <a:buNone/>
            </a:pPr>
            <a:endParaRPr lang="en-US" sz="2400" dirty="0">
              <a:solidFill>
                <a:schemeClr val="tx1"/>
              </a:solidFill>
              <a:latin typeface="Arial" charset="0"/>
              <a:ea typeface="Arial" charset="0"/>
              <a:cs typeface="Arial" charset="0"/>
            </a:endParaRPr>
          </a:p>
          <a:p>
            <a:pPr marL="71438" lvl="0" indent="0">
              <a:spcAft>
                <a:spcPts val="600"/>
              </a:spcAft>
              <a:buClr>
                <a:srgbClr val="000000"/>
              </a:buClr>
              <a:buSzPct val="45833"/>
              <a:buNone/>
            </a:pPr>
            <a:r>
              <a:rPr lang="en-US" sz="2400" dirty="0" smtClean="0"/>
              <a:t>a)  3x </a:t>
            </a:r>
            <a:r>
              <a:rPr lang="en-US" sz="2400" dirty="0"/>
              <a:t>+ 5 = 2x – 6	   </a:t>
            </a:r>
            <a:endParaRPr lang="en-US" sz="2400" dirty="0" smtClean="0"/>
          </a:p>
          <a:p>
            <a:pPr marL="71438" lvl="0" indent="0">
              <a:spcAft>
                <a:spcPts val="600"/>
              </a:spcAft>
              <a:buClr>
                <a:srgbClr val="000000"/>
              </a:buClr>
              <a:buSzPct val="45833"/>
              <a:buNone/>
            </a:pPr>
            <a:r>
              <a:rPr lang="en-US" sz="2400" dirty="0" smtClean="0"/>
              <a:t>b</a:t>
            </a:r>
            <a:r>
              <a:rPr lang="en-US" sz="2400" dirty="0"/>
              <a:t>)  4x + 3 = 4x – 5	   </a:t>
            </a:r>
            <a:endParaRPr lang="en-US" sz="2400" dirty="0" smtClean="0"/>
          </a:p>
          <a:p>
            <a:pPr marL="71438" lvl="0" indent="0">
              <a:spcAft>
                <a:spcPts val="600"/>
              </a:spcAft>
              <a:buClr>
                <a:srgbClr val="000000"/>
              </a:buClr>
              <a:buSzPct val="45833"/>
              <a:buNone/>
            </a:pPr>
            <a:r>
              <a:rPr lang="en-US" sz="2400" dirty="0" smtClean="0"/>
              <a:t>c</a:t>
            </a:r>
            <a:r>
              <a:rPr lang="en-US" sz="2400" dirty="0"/>
              <a:t>)  </a:t>
            </a:r>
            <a:r>
              <a:rPr lang="en-US" sz="2400" dirty="0" smtClean="0"/>
              <a:t>2x – </a:t>
            </a:r>
            <a:r>
              <a:rPr lang="en-US" sz="2400" dirty="0"/>
              <a:t>10 = </a:t>
            </a:r>
            <a:r>
              <a:rPr lang="en-US" sz="2400" dirty="0" smtClean="0"/>
              <a:t>2x – </a:t>
            </a:r>
            <a:r>
              <a:rPr lang="en-US" sz="2400" dirty="0"/>
              <a:t>10</a:t>
            </a:r>
            <a:br>
              <a:rPr lang="en-US" sz="2400" dirty="0"/>
            </a:br>
            <a:endParaRPr lang="en-US" sz="2400" dirty="0">
              <a:solidFill>
                <a:schemeClr val="tx1"/>
              </a:solidFill>
              <a:latin typeface="Arial" charset="0"/>
              <a:ea typeface="Arial" charset="0"/>
              <a:cs typeface="Arial" charset="0"/>
              <a:sym typeface="Cambria"/>
            </a:endParaRPr>
          </a:p>
          <a:p>
            <a:pPr marL="0" indent="0">
              <a:spcBef>
                <a:spcPts val="0"/>
              </a:spcBef>
              <a:buClrTx/>
              <a:buSzTx/>
              <a:buNone/>
            </a:pPr>
            <a:endParaRPr lang="en-US" dirty="0">
              <a:solidFill>
                <a:schemeClr val="tx1"/>
              </a:solidFill>
              <a:latin typeface="Arial" charset="0"/>
              <a:ea typeface="Arial" charset="0"/>
              <a:cs typeface="Arial" charset="0"/>
              <a:sym typeface="Cambria"/>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52764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684792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346882"/>
            <a:ext cx="8229600" cy="1143000"/>
          </a:xfrm>
          <a:prstGeom prst="rect">
            <a:avLst/>
          </a:prstGeom>
        </p:spPr>
        <p:txBody>
          <a:bodyPr lIns="91425" tIns="91425" rIns="91425" bIns="91425" anchor="ctr" anchorCtr="0">
            <a:noAutofit/>
          </a:bodyPr>
          <a:lstStyle/>
          <a:p>
            <a:pPr lvl="0" rtl="0">
              <a:spcBef>
                <a:spcPts val="0"/>
              </a:spcBef>
              <a:buNone/>
            </a:pPr>
            <a:endParaRPr>
              <a:solidFill>
                <a:schemeClr val="lt1"/>
              </a:solidFill>
            </a:endParaRPr>
          </a:p>
          <a:p>
            <a:pPr lvl="0" rtl="0">
              <a:spcBef>
                <a:spcPts val="0"/>
              </a:spcBef>
              <a:buNone/>
            </a:pPr>
            <a:r>
              <a:rPr lang="en-US" dirty="0">
                <a:solidFill>
                  <a:schemeClr val="lt1"/>
                </a:solidFill>
              </a:rPr>
              <a:t>Lenses for thinking about tasks</a:t>
            </a:r>
          </a:p>
          <a:p>
            <a:pPr lvl="0" rtl="0">
              <a:spcBef>
                <a:spcPts val="0"/>
              </a:spcBef>
              <a:buClr>
                <a:schemeClr val="dk1"/>
              </a:buClr>
              <a:buSzPct val="45833"/>
              <a:buFont typeface="Arial"/>
              <a:buNone/>
            </a:pPr>
            <a:endParaRPr sz="2400" i="1" dirty="0">
              <a:solidFill>
                <a:schemeClr val="lt1"/>
              </a:solidFill>
            </a:endParaRPr>
          </a:p>
          <a:p>
            <a:pPr lvl="0">
              <a:spcBef>
                <a:spcPts val="0"/>
              </a:spcBef>
              <a:buNone/>
            </a:pPr>
            <a:endParaRPr dirty="0"/>
          </a:p>
        </p:txBody>
      </p:sp>
      <p:sp>
        <p:nvSpPr>
          <p:cNvPr id="213" name="Shape 213"/>
          <p:cNvSpPr txBox="1">
            <a:spLocks noGrp="1"/>
          </p:cNvSpPr>
          <p:nvPr>
            <p:ph type="body" idx="1"/>
          </p:nvPr>
        </p:nvSpPr>
        <p:spPr>
          <a:xfrm>
            <a:off x="313765" y="1669011"/>
            <a:ext cx="8830235" cy="4525499"/>
          </a:xfrm>
          <a:prstGeom prst="rect">
            <a:avLst/>
          </a:prstGeom>
        </p:spPr>
        <p:txBody>
          <a:bodyPr lIns="91425" tIns="91425" rIns="91425" bIns="91425" anchor="t" anchorCtr="0">
            <a:noAutofit/>
          </a:bodyPr>
          <a:lstStyle/>
          <a:p>
            <a:pPr marL="0" lvl="0" indent="-69850" rtl="0">
              <a:spcBef>
                <a:spcPts val="0"/>
              </a:spcBef>
              <a:buClr>
                <a:schemeClr val="dk1"/>
              </a:buClr>
              <a:buSzPct val="45833"/>
              <a:buFont typeface="Arial"/>
              <a:buNone/>
            </a:pPr>
            <a:r>
              <a:rPr lang="en-US" sz="2800" b="1" dirty="0"/>
              <a:t>Lens 1: </a:t>
            </a:r>
            <a:r>
              <a:rPr lang="en-US" sz="2800" b="1" dirty="0" smtClean="0"/>
              <a:t>Engagement </a:t>
            </a:r>
            <a:endParaRPr lang="en-US" sz="2800" b="1" dirty="0"/>
          </a:p>
          <a:p>
            <a:pPr marL="1381125" lvl="0" indent="0" rtl="0">
              <a:spcBef>
                <a:spcPts val="0"/>
              </a:spcBef>
              <a:buClr>
                <a:schemeClr val="dk1"/>
              </a:buClr>
              <a:buSzPct val="45833"/>
              <a:buFont typeface="Arial"/>
              <a:buNone/>
            </a:pPr>
            <a:r>
              <a:rPr lang="en-US" sz="2400" dirty="0" smtClean="0"/>
              <a:t>Does </a:t>
            </a:r>
            <a:r>
              <a:rPr lang="en-US" sz="2400" dirty="0"/>
              <a:t>the </a:t>
            </a:r>
            <a:r>
              <a:rPr lang="en-US" sz="2400" dirty="0" smtClean="0"/>
              <a:t>task </a:t>
            </a:r>
            <a:r>
              <a:rPr lang="en-US" sz="2400" u="sng" dirty="0">
                <a:solidFill>
                  <a:schemeClr val="accent5"/>
                </a:solidFill>
              </a:rPr>
              <a:t>engage</a:t>
            </a:r>
            <a:r>
              <a:rPr lang="en-US" sz="2400" dirty="0">
                <a:solidFill>
                  <a:schemeClr val="accent5"/>
                </a:solidFill>
              </a:rPr>
              <a:t> </a:t>
            </a:r>
            <a:r>
              <a:rPr lang="en-US" sz="2400" dirty="0">
                <a:solidFill>
                  <a:schemeClr val="tx1"/>
                </a:solidFill>
              </a:rPr>
              <a:t>students </a:t>
            </a:r>
            <a:r>
              <a:rPr lang="en-US" sz="2400" u="sng" dirty="0">
                <a:solidFill>
                  <a:schemeClr val="accent5"/>
                </a:solidFill>
              </a:rPr>
              <a:t>in mathematical  </a:t>
            </a:r>
            <a:r>
              <a:rPr lang="en-US" sz="2400" u="sng" dirty="0" smtClean="0">
                <a:solidFill>
                  <a:schemeClr val="accent5"/>
                </a:solidFill>
              </a:rPr>
              <a:t>argumentation</a:t>
            </a:r>
            <a:r>
              <a:rPr lang="en-US" sz="2400" dirty="0">
                <a:solidFill>
                  <a:schemeClr val="tx1"/>
                </a:solidFill>
              </a:rPr>
              <a:t>? </a:t>
            </a:r>
            <a:endParaRPr lang="en-US" sz="2400" dirty="0" smtClean="0">
              <a:solidFill>
                <a:schemeClr val="tx1"/>
              </a:solidFill>
            </a:endParaRPr>
          </a:p>
          <a:p>
            <a:pPr marL="1381125" lvl="0" indent="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2: </a:t>
            </a:r>
            <a:r>
              <a:rPr lang="en-US" sz="2800" b="1" dirty="0" smtClean="0">
                <a:solidFill>
                  <a:schemeClr val="tx1"/>
                </a:solidFill>
              </a:rPr>
              <a:t>Student Learning</a:t>
            </a:r>
            <a:endParaRPr lang="en-US" sz="2800" b="1" dirty="0">
              <a:solidFill>
                <a:schemeClr val="tx1"/>
              </a:solidFill>
            </a:endParaRPr>
          </a:p>
          <a:p>
            <a:pPr marL="1381125" lvl="0" indent="0" rtl="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do you want the </a:t>
            </a:r>
            <a:r>
              <a:rPr lang="en-US" sz="2400" u="sng" dirty="0">
                <a:solidFill>
                  <a:schemeClr val="accent5"/>
                </a:solidFill>
              </a:rPr>
              <a:t>students to learn</a:t>
            </a:r>
            <a:r>
              <a:rPr lang="en-US" sz="2400" dirty="0">
                <a:solidFill>
                  <a:schemeClr val="tx1"/>
                </a:solidFill>
              </a:rPr>
              <a:t> from the </a:t>
            </a:r>
            <a:r>
              <a:rPr lang="en-US" sz="2400" dirty="0" smtClean="0">
                <a:solidFill>
                  <a:schemeClr val="tx1"/>
                </a:solidFill>
              </a:rPr>
              <a:t>mathematical </a:t>
            </a:r>
            <a:r>
              <a:rPr lang="en-US" sz="2400" dirty="0">
                <a:solidFill>
                  <a:schemeClr val="tx1"/>
                </a:solidFill>
              </a:rPr>
              <a:t>argumentation task?</a:t>
            </a:r>
          </a:p>
          <a:p>
            <a:pPr marL="914400" lvl="0" indent="387350" rtl="0">
              <a:spcBef>
                <a:spcPts val="0"/>
              </a:spcBef>
              <a:buClr>
                <a:schemeClr val="dk1"/>
              </a:buClr>
              <a:buSzPct val="45833"/>
              <a:buFont typeface="Arial"/>
              <a:buNone/>
            </a:pPr>
            <a:endParaRPr sz="2400" dirty="0">
              <a:solidFill>
                <a:schemeClr val="tx1"/>
              </a:solidFill>
            </a:endParaRPr>
          </a:p>
          <a:p>
            <a:pPr marL="0" lvl="0" indent="-69850" rtl="0">
              <a:spcBef>
                <a:spcPts val="0"/>
              </a:spcBef>
              <a:buClr>
                <a:schemeClr val="dk1"/>
              </a:buClr>
              <a:buSzPct val="45833"/>
              <a:buFont typeface="Arial"/>
              <a:buNone/>
            </a:pPr>
            <a:r>
              <a:rPr lang="en-US" sz="2800" b="1" dirty="0">
                <a:solidFill>
                  <a:schemeClr val="tx1"/>
                </a:solidFill>
              </a:rPr>
              <a:t>Lens 3:</a:t>
            </a:r>
            <a:r>
              <a:rPr lang="en-US" sz="2800" dirty="0">
                <a:solidFill>
                  <a:schemeClr val="tx1"/>
                </a:solidFill>
              </a:rPr>
              <a:t> </a:t>
            </a:r>
            <a:r>
              <a:rPr lang="en-US" sz="2800" b="1" dirty="0" smtClean="0">
                <a:solidFill>
                  <a:schemeClr val="tx1"/>
                </a:solidFill>
              </a:rPr>
              <a:t>Teacher Purpose</a:t>
            </a:r>
            <a:endParaRPr lang="en-US" sz="2800" b="1" dirty="0">
              <a:solidFill>
                <a:schemeClr val="tx1"/>
              </a:solidFill>
            </a:endParaRPr>
          </a:p>
          <a:p>
            <a:pPr marL="1381125" lvl="0" indent="0">
              <a:spcBef>
                <a:spcPts val="0"/>
              </a:spcBef>
              <a:buClr>
                <a:schemeClr val="dk1"/>
              </a:buClr>
              <a:buSzPct val="45833"/>
              <a:buFont typeface="Arial"/>
              <a:buNone/>
            </a:pPr>
            <a:r>
              <a:rPr lang="en-US" sz="2400" dirty="0" smtClean="0">
                <a:solidFill>
                  <a:schemeClr val="tx1"/>
                </a:solidFill>
              </a:rPr>
              <a:t>What </a:t>
            </a:r>
            <a:r>
              <a:rPr lang="en-US" sz="2400" dirty="0">
                <a:solidFill>
                  <a:schemeClr val="tx1"/>
                </a:solidFill>
              </a:rPr>
              <a:t>will </a:t>
            </a:r>
            <a:r>
              <a:rPr lang="en-US" sz="2400" dirty="0" smtClean="0">
                <a:solidFill>
                  <a:schemeClr val="tx1"/>
                </a:solidFill>
              </a:rPr>
              <a:t>you </a:t>
            </a:r>
            <a:r>
              <a:rPr lang="en-US" sz="2400" u="sng" dirty="0">
                <a:solidFill>
                  <a:schemeClr val="accent5"/>
                </a:solidFill>
              </a:rPr>
              <a:t>learn about </a:t>
            </a:r>
            <a:r>
              <a:rPr lang="en-US" sz="2400" u="sng" dirty="0" smtClean="0">
                <a:solidFill>
                  <a:schemeClr val="accent5"/>
                </a:solidFill>
              </a:rPr>
              <a:t>students </a:t>
            </a:r>
            <a:r>
              <a:rPr lang="en-US" sz="2400" dirty="0">
                <a:solidFill>
                  <a:schemeClr val="tx1"/>
                </a:solidFill>
              </a:rPr>
              <a:t>by using the </a:t>
            </a:r>
            <a:r>
              <a:rPr lang="en-US" sz="2400" dirty="0" smtClean="0">
                <a:solidFill>
                  <a:schemeClr val="tx1"/>
                </a:solidFill>
              </a:rPr>
              <a:t>mathematical </a:t>
            </a:r>
            <a:r>
              <a:rPr lang="en-US" sz="2400" dirty="0">
                <a:solidFill>
                  <a:schemeClr val="tx1"/>
                </a:solidFill>
              </a:rPr>
              <a:t>argumentation task? </a:t>
            </a:r>
          </a:p>
        </p:txBody>
      </p:sp>
    </p:spTree>
    <p:extLst>
      <p:ext uri="{BB962C8B-B14F-4D97-AF65-F5344CB8AC3E}">
        <p14:creationId xmlns:p14="http://schemas.microsoft.com/office/powerpoint/2010/main" val="193811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Tasks create possibilities;</a:t>
            </a:r>
            <a:br>
              <a:rPr lang="en-US" dirty="0"/>
            </a:br>
            <a:r>
              <a:rPr lang="en-US" dirty="0"/>
              <a:t>But tasks alone are not enough</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911979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Tasks create </a:t>
            </a:r>
            <a:r>
              <a:rPr lang="en-US" dirty="0" smtClean="0"/>
              <a:t>possibilities;</a:t>
            </a:r>
            <a:r>
              <a:rPr lang="en-US" dirty="0" smtClean="0"/>
              <a:t/>
            </a:r>
            <a:br>
              <a:rPr lang="en-US" dirty="0" smtClean="0"/>
            </a:br>
            <a:r>
              <a:rPr lang="en-US" dirty="0" smtClean="0"/>
              <a:t>But tasks alone are not enough</a:t>
            </a:r>
            <a:endParaRPr lang="en-US" dirty="0"/>
          </a:p>
        </p:txBody>
      </p:sp>
      <p:sp>
        <p:nvSpPr>
          <p:cNvPr id="8" name="Text Placeholder 7"/>
          <p:cNvSpPr>
            <a:spLocks noGrp="1"/>
          </p:cNvSpPr>
          <p:nvPr>
            <p:ph type="body" idx="1"/>
          </p:nvPr>
        </p:nvSpPr>
        <p:spPr>
          <a:xfrm>
            <a:off x="457200" y="1659036"/>
            <a:ext cx="8229600" cy="4741764"/>
          </a:xfrm>
        </p:spPr>
        <p:txBody>
          <a:bodyPr/>
          <a:lstStyle/>
          <a:p>
            <a:pPr marL="242888" lvl="0" indent="-227013">
              <a:spcBef>
                <a:spcPts val="0"/>
              </a:spcBef>
              <a:spcAft>
                <a:spcPts val="600"/>
              </a:spcAft>
            </a:pPr>
            <a:r>
              <a:rPr lang="en-US" sz="2000" dirty="0"/>
              <a:t>The ways teachers </a:t>
            </a:r>
            <a:r>
              <a:rPr lang="en-US" sz="2000" i="1" u="sng" dirty="0"/>
              <a:t>use</a:t>
            </a:r>
            <a:r>
              <a:rPr lang="en-US" sz="2000" dirty="0"/>
              <a:t> a task in the unique setting of their classroom at a particular </a:t>
            </a:r>
            <a:r>
              <a:rPr lang="en-US" sz="2000" dirty="0" smtClean="0"/>
              <a:t>time </a:t>
            </a:r>
            <a:r>
              <a:rPr lang="en-US" sz="2000" dirty="0"/>
              <a:t>determines whether or not that task promotes argumentation. </a:t>
            </a:r>
            <a:endParaRPr lang="en-US" sz="2000" dirty="0" smtClean="0"/>
          </a:p>
          <a:p>
            <a:pPr marL="242888" indent="-227013">
              <a:spcBef>
                <a:spcPts val="0"/>
              </a:spcBef>
              <a:spcAft>
                <a:spcPts val="600"/>
              </a:spcAft>
            </a:pPr>
            <a:r>
              <a:rPr lang="en-US" sz="2000" dirty="0"/>
              <a:t>A task can have more than one focus. A teacher may use the same task for different purposes. </a:t>
            </a:r>
          </a:p>
          <a:p>
            <a:pPr marL="242888" indent="-227013">
              <a:spcBef>
                <a:spcPts val="0"/>
              </a:spcBef>
              <a:spcAft>
                <a:spcPts val="600"/>
              </a:spcAft>
            </a:pPr>
            <a:r>
              <a:rPr lang="en-US" sz="2000" dirty="0" smtClean="0"/>
              <a:t>Asking </a:t>
            </a:r>
            <a:r>
              <a:rPr lang="en-US" sz="2000" dirty="0"/>
              <a:t>students to generate a written argument for an assessment task is </a:t>
            </a:r>
            <a:r>
              <a:rPr lang="en-US" sz="2000" i="1" dirty="0"/>
              <a:t>not</a:t>
            </a:r>
            <a:r>
              <a:rPr lang="en-US" sz="2000" dirty="0"/>
              <a:t> equivalent to prompting students to engage in the </a:t>
            </a:r>
            <a:r>
              <a:rPr lang="en-US" sz="2000" i="1" dirty="0" smtClean="0"/>
              <a:t>practice </a:t>
            </a:r>
            <a:r>
              <a:rPr lang="en-US" sz="2000" i="1" dirty="0"/>
              <a:t>of argumentation </a:t>
            </a:r>
            <a:r>
              <a:rPr lang="en-US" sz="2000" dirty="0"/>
              <a:t>for the purpose of learning. These are related but distinct activities</a:t>
            </a:r>
            <a:r>
              <a:rPr lang="en-US" sz="2000" dirty="0" smtClean="0"/>
              <a:t>.</a:t>
            </a:r>
          </a:p>
          <a:p>
            <a:pPr marL="242888" indent="-227013">
              <a:spcBef>
                <a:spcPts val="0"/>
              </a:spcBef>
              <a:spcAft>
                <a:spcPts val="600"/>
              </a:spcAft>
            </a:pPr>
            <a:r>
              <a:rPr lang="en-US" sz="2000" dirty="0" smtClean="0"/>
              <a:t>Argumentation tasks generally allow students to draw on a any tools they have available to them; at the same time, the particular prompt may hone in on a misconception or </a:t>
            </a:r>
            <a:r>
              <a:rPr lang="en-US" sz="2000" dirty="0" smtClean="0"/>
              <a:t>specific concept.</a:t>
            </a:r>
            <a:endParaRPr lang="en-US" sz="2000" dirty="0" smtClean="0"/>
          </a:p>
          <a:p>
            <a:pPr marL="242888" indent="-227013">
              <a:spcBef>
                <a:spcPts val="0"/>
              </a:spcBef>
              <a:spcAft>
                <a:spcPts val="600"/>
              </a:spcAft>
            </a:pPr>
            <a:r>
              <a:rPr lang="en-US" sz="2000" dirty="0" smtClean="0"/>
              <a:t>Producing </a:t>
            </a:r>
            <a:r>
              <a:rPr lang="en-US" sz="2000" dirty="0" smtClean="0"/>
              <a:t>an argument is challenging! ”Secure” </a:t>
            </a:r>
            <a:r>
              <a:rPr lang="en-US" sz="2000" dirty="0"/>
              <a:t>content may be intentionally selected to support focus on argumentation.</a:t>
            </a:r>
          </a:p>
          <a:p>
            <a:pPr lvl="0"/>
            <a:endParaRPr lang="en-US" sz="2000" dirty="0"/>
          </a:p>
          <a:p>
            <a:endParaRPr lang="en-US" dirty="0"/>
          </a:p>
          <a:p>
            <a:pPr lvl="0"/>
            <a:endParaRPr lang="en-US" dirty="0"/>
          </a:p>
          <a:p>
            <a:endParaRPr lang="en-US" dirty="0"/>
          </a:p>
        </p:txBody>
      </p:sp>
    </p:spTree>
    <p:extLst>
      <p:ext uri="{BB962C8B-B14F-4D97-AF65-F5344CB8AC3E}">
        <p14:creationId xmlns:p14="http://schemas.microsoft.com/office/powerpoint/2010/main" val="315495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Agreements</a:t>
            </a:r>
            <a:endParaRPr lang="en-US" dirty="0"/>
          </a:p>
        </p:txBody>
      </p:sp>
      <p:sp>
        <p:nvSpPr>
          <p:cNvPr id="5" name="Text Placeholder 4"/>
          <p:cNvSpPr>
            <a:spLocks noGrp="1"/>
          </p:cNvSpPr>
          <p:nvPr>
            <p:ph type="body" idx="2"/>
          </p:nvPr>
        </p:nvSpPr>
        <p:spPr>
          <a:xfrm>
            <a:off x="457200" y="1718235"/>
            <a:ext cx="4040187" cy="4407398"/>
          </a:xfrm>
        </p:spPr>
        <p:txBody>
          <a:bodyPr/>
          <a:lstStyle/>
          <a:p>
            <a:endParaRPr lang="en-US" sz="2400" dirty="0"/>
          </a:p>
        </p:txBody>
      </p:sp>
      <p:sp>
        <p:nvSpPr>
          <p:cNvPr id="7" name="Text Placeholder 6"/>
          <p:cNvSpPr>
            <a:spLocks noGrp="1"/>
          </p:cNvSpPr>
          <p:nvPr>
            <p:ph type="body" idx="4"/>
          </p:nvPr>
        </p:nvSpPr>
        <p:spPr>
          <a:xfrm>
            <a:off x="4928908" y="1733176"/>
            <a:ext cx="4041774" cy="4392457"/>
          </a:xfrm>
        </p:spPr>
        <p:txBody>
          <a:bodyPr/>
          <a:lstStyle/>
          <a:p>
            <a:endParaRPr lang="en-US" sz="2400" dirty="0"/>
          </a:p>
        </p:txBody>
      </p:sp>
      <p:sp>
        <p:nvSpPr>
          <p:cNvPr id="4" name="Slide Number Placeholder 3"/>
          <p:cNvSpPr>
            <a:spLocks noGrp="1"/>
          </p:cNvSpPr>
          <p:nvPr>
            <p:ph type="sldNum" idx="4294967295"/>
          </p:nvPr>
        </p:nvSpPr>
        <p:spPr>
          <a:xfrm>
            <a:off x="6553200" y="6356351"/>
            <a:ext cx="2133599" cy="366182"/>
          </a:xfrm>
          <a:prstGeom prst="rect">
            <a:avLst/>
          </a:prstGeom>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4</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55894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Alone Are Not Enough</a:t>
            </a:r>
            <a:endParaRPr lang="en-US" dirty="0"/>
          </a:p>
        </p:txBody>
      </p:sp>
      <p:sp>
        <p:nvSpPr>
          <p:cNvPr id="3" name="Text Placeholder 2"/>
          <p:cNvSpPr>
            <a:spLocks noGrp="1"/>
          </p:cNvSpPr>
          <p:nvPr>
            <p:ph type="body" idx="1"/>
          </p:nvPr>
        </p:nvSpPr>
        <p:spPr/>
        <p:txBody>
          <a:bodyPr/>
          <a:lstStyle/>
          <a:p>
            <a:pPr marL="114300" indent="0" algn="ctr">
              <a:buNone/>
            </a:pPr>
            <a:r>
              <a:rPr lang="en-US" sz="4800" dirty="0" smtClean="0"/>
              <a:t>Developing a Culture of Thinking in Mathematics…</a:t>
            </a:r>
          </a:p>
          <a:p>
            <a:pPr marL="114300" indent="0">
              <a:buNone/>
            </a:pPr>
            <a:endParaRPr lang="en-US" sz="6000" dirty="0"/>
          </a:p>
          <a:p>
            <a:pPr marL="114300" indent="0" algn="ctr">
              <a:buNone/>
            </a:pPr>
            <a:r>
              <a:rPr lang="en-US" sz="4000" b="1" i="1" dirty="0" smtClean="0">
                <a:latin typeface="Baskerville"/>
                <a:cs typeface="Baskerville"/>
              </a:rPr>
              <a:t>“Children must be taught HOW to think not WHAT to think.”</a:t>
            </a:r>
            <a:endParaRPr lang="en-US" sz="4000" b="1" i="1" dirty="0">
              <a:latin typeface="Baskerville"/>
              <a:cs typeface="Baskerville"/>
            </a:endParaRPr>
          </a:p>
        </p:txBody>
      </p:sp>
    </p:spTree>
    <p:extLst>
      <p:ext uri="{BB962C8B-B14F-4D97-AF65-F5344CB8AC3E}">
        <p14:creationId xmlns:p14="http://schemas.microsoft.com/office/powerpoint/2010/main" val="249807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Bridging to Practice</a:t>
            </a:r>
            <a:endParaRPr 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238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7516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dirty="0" smtClean="0"/>
              <a:t>Bridging to Practice</a:t>
            </a:r>
            <a:endParaRPr lang="en-US" dirty="0"/>
          </a:p>
        </p:txBody>
      </p:sp>
      <p:sp>
        <p:nvSpPr>
          <p:cNvPr id="378" name="Shape 378"/>
          <p:cNvSpPr txBox="1">
            <a:spLocks noGrp="1"/>
          </p:cNvSpPr>
          <p:nvPr>
            <p:ph type="body" idx="1"/>
          </p:nvPr>
        </p:nvSpPr>
        <p:spPr>
          <a:xfrm>
            <a:off x="457200" y="1659036"/>
            <a:ext cx="8229600" cy="4525433"/>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SzPct val="75000"/>
              <a:buFont typeface="Arial"/>
              <a:buNone/>
            </a:pPr>
            <a:r>
              <a:rPr lang="en-US" sz="2400" dirty="0"/>
              <a:t>Task Analysis:</a:t>
            </a:r>
          </a:p>
          <a:p>
            <a:pPr marL="0" marR="0" lvl="0" indent="-114300" algn="ctr" rtl="0">
              <a:spcBef>
                <a:spcPts val="0"/>
              </a:spcBef>
              <a:buClr>
                <a:schemeClr val="dk1"/>
              </a:buClr>
              <a:buSzPct val="100000"/>
              <a:buFont typeface="Arial"/>
              <a:buNone/>
            </a:pPr>
            <a:r>
              <a:rPr lang="en-US" sz="2400" dirty="0"/>
              <a:t>Viewing through the three lenses, analyze your own task.</a:t>
            </a:r>
          </a:p>
          <a:p>
            <a:pPr marL="342900" marR="0" lvl="0" indent="-342900" algn="l" rtl="0">
              <a:spcBef>
                <a:spcPts val="0"/>
              </a:spcBef>
              <a:buClr>
                <a:schemeClr val="dk1"/>
              </a:buClr>
              <a:buSzPct val="100000"/>
              <a:buFont typeface="Arial"/>
              <a:buNone/>
            </a:pPr>
            <a:endParaRPr dirty="0"/>
          </a:p>
          <a:p>
            <a:pPr marL="0" lvl="0" indent="-69850" rtl="0">
              <a:spcBef>
                <a:spcPts val="0"/>
              </a:spcBef>
              <a:buClr>
                <a:schemeClr val="dk1"/>
              </a:buClr>
              <a:buSzPct val="61111"/>
              <a:buFont typeface="Arial"/>
              <a:buNone/>
            </a:pPr>
            <a:r>
              <a:rPr lang="en-US" b="1" dirty="0"/>
              <a:t>Lens 1: </a:t>
            </a:r>
            <a:r>
              <a:rPr lang="en-US" b="1" dirty="0" smtClean="0"/>
              <a:t>Engagement</a:t>
            </a:r>
            <a:endParaRPr lang="en-US" b="1" dirty="0"/>
          </a:p>
          <a:p>
            <a:pPr marL="0" lvl="0" indent="-69850" rtl="0">
              <a:spcBef>
                <a:spcPts val="0"/>
              </a:spcBef>
              <a:buClr>
                <a:schemeClr val="dk1"/>
              </a:buClr>
              <a:buSzPct val="61111"/>
              <a:buFont typeface="Arial"/>
              <a:buNone/>
            </a:pPr>
            <a:r>
              <a:rPr lang="en-US" dirty="0"/>
              <a:t>Does the </a:t>
            </a:r>
            <a:r>
              <a:rPr lang="en-US" dirty="0">
                <a:solidFill>
                  <a:schemeClr val="tx1"/>
                </a:solidFill>
              </a:rPr>
              <a:t>task </a:t>
            </a:r>
            <a:r>
              <a:rPr lang="en-US" u="sng" dirty="0">
                <a:solidFill>
                  <a:schemeClr val="tx1"/>
                </a:solidFill>
              </a:rPr>
              <a:t>engage</a:t>
            </a:r>
            <a:r>
              <a:rPr lang="en-US" dirty="0">
                <a:solidFill>
                  <a:schemeClr val="tx1"/>
                </a:solidFill>
              </a:rPr>
              <a:t> students in mathematical  argumentation? </a:t>
            </a:r>
            <a:r>
              <a:rPr lang="en-US" dirty="0" smtClean="0">
                <a:solidFill>
                  <a:schemeClr val="tx1"/>
                </a:solidFill>
              </a:rPr>
              <a:t>How </a:t>
            </a:r>
            <a:r>
              <a:rPr lang="en-US" dirty="0">
                <a:solidFill>
                  <a:schemeClr val="tx1"/>
                </a:solidFill>
              </a:rPr>
              <a:t>can it be modified?</a:t>
            </a:r>
          </a:p>
          <a:p>
            <a:pPr marL="0" lvl="0" indent="-69850" rtl="0">
              <a:spcBef>
                <a:spcPts val="0"/>
              </a:spcBef>
              <a:buClr>
                <a:schemeClr val="dk1"/>
              </a:buClr>
              <a:buSzPct val="61111"/>
              <a:buFont typeface="Arial"/>
              <a:buNone/>
            </a:pPr>
            <a:endParaRPr dirty="0">
              <a:solidFill>
                <a:schemeClr val="tx1"/>
              </a:solidFill>
            </a:endParaRPr>
          </a:p>
          <a:p>
            <a:pPr marL="0" lvl="0" indent="-69850" rtl="0">
              <a:spcBef>
                <a:spcPts val="0"/>
              </a:spcBef>
              <a:buClr>
                <a:schemeClr val="dk1"/>
              </a:buClr>
              <a:buSzPct val="61111"/>
              <a:buFont typeface="Arial"/>
              <a:buNone/>
            </a:pPr>
            <a:r>
              <a:rPr lang="en-US" b="1" dirty="0">
                <a:solidFill>
                  <a:schemeClr val="tx1"/>
                </a:solidFill>
              </a:rPr>
              <a:t>Lens 2: </a:t>
            </a:r>
            <a:r>
              <a:rPr lang="en-US" b="1" dirty="0" smtClean="0">
                <a:solidFill>
                  <a:schemeClr val="tx1"/>
                </a:solidFill>
              </a:rPr>
              <a:t>Student Purpose/Goals</a:t>
            </a:r>
            <a:endParaRPr lang="en-US" b="1" dirty="0">
              <a:solidFill>
                <a:schemeClr val="tx1"/>
              </a:solidFill>
            </a:endParaRPr>
          </a:p>
          <a:p>
            <a:pPr marL="0" lvl="0" indent="-69850" rtl="0">
              <a:spcBef>
                <a:spcPts val="0"/>
              </a:spcBef>
              <a:buClr>
                <a:schemeClr val="dk1"/>
              </a:buClr>
              <a:buSzPct val="61111"/>
              <a:buFont typeface="Arial"/>
              <a:buNone/>
            </a:pPr>
            <a:r>
              <a:rPr lang="en-US" dirty="0">
                <a:solidFill>
                  <a:schemeClr val="tx1"/>
                </a:solidFill>
              </a:rPr>
              <a:t>What do you want the </a:t>
            </a:r>
            <a:r>
              <a:rPr lang="en-US" u="sng" dirty="0">
                <a:solidFill>
                  <a:schemeClr val="tx1"/>
                </a:solidFill>
              </a:rPr>
              <a:t>students to learn </a:t>
            </a:r>
            <a:r>
              <a:rPr lang="en-US" dirty="0">
                <a:solidFill>
                  <a:schemeClr val="tx1"/>
                </a:solidFill>
              </a:rPr>
              <a:t>from the mathematical argumentation task?</a:t>
            </a:r>
          </a:p>
          <a:p>
            <a:pPr marL="914400" lvl="0" indent="387350" rtl="0">
              <a:spcBef>
                <a:spcPts val="0"/>
              </a:spcBef>
              <a:buClr>
                <a:schemeClr val="dk1"/>
              </a:buClr>
              <a:buSzPct val="61111"/>
              <a:buFont typeface="Arial"/>
              <a:buNone/>
            </a:pPr>
            <a:endParaRPr dirty="0">
              <a:solidFill>
                <a:schemeClr val="tx1"/>
              </a:solidFill>
            </a:endParaRPr>
          </a:p>
          <a:p>
            <a:pPr marL="0" lvl="0" indent="-69850" rtl="0">
              <a:spcBef>
                <a:spcPts val="0"/>
              </a:spcBef>
              <a:buClr>
                <a:schemeClr val="dk1"/>
              </a:buClr>
              <a:buSzPct val="61111"/>
              <a:buFont typeface="Arial"/>
              <a:buNone/>
            </a:pPr>
            <a:r>
              <a:rPr lang="en-US" b="1" dirty="0">
                <a:solidFill>
                  <a:schemeClr val="tx1"/>
                </a:solidFill>
              </a:rPr>
              <a:t>Lens 3:</a:t>
            </a:r>
            <a:r>
              <a:rPr lang="en-US" dirty="0">
                <a:solidFill>
                  <a:schemeClr val="tx1"/>
                </a:solidFill>
              </a:rPr>
              <a:t> </a:t>
            </a:r>
            <a:r>
              <a:rPr lang="en-US" b="1" dirty="0" smtClean="0">
                <a:solidFill>
                  <a:schemeClr val="tx1"/>
                </a:solidFill>
              </a:rPr>
              <a:t>Teacher Purpose- Informing Instruction</a:t>
            </a:r>
            <a:endParaRPr lang="en-US" b="1" dirty="0">
              <a:solidFill>
                <a:schemeClr val="tx1"/>
              </a:solidFill>
            </a:endParaRPr>
          </a:p>
          <a:p>
            <a:pPr marL="0" lvl="0" indent="-69850" rtl="0">
              <a:spcBef>
                <a:spcPts val="0"/>
              </a:spcBef>
              <a:buClr>
                <a:schemeClr val="dk1"/>
              </a:buClr>
              <a:buSzPct val="61111"/>
              <a:buFont typeface="Arial"/>
              <a:buNone/>
            </a:pPr>
            <a:r>
              <a:rPr lang="en-US" dirty="0">
                <a:solidFill>
                  <a:schemeClr val="tx1"/>
                </a:solidFill>
              </a:rPr>
              <a:t>What </a:t>
            </a:r>
            <a:r>
              <a:rPr lang="en-US" dirty="0" smtClean="0">
                <a:solidFill>
                  <a:schemeClr val="tx1"/>
                </a:solidFill>
              </a:rPr>
              <a:t>do you want to </a:t>
            </a:r>
            <a:r>
              <a:rPr lang="en-US" u="sng" dirty="0">
                <a:solidFill>
                  <a:schemeClr val="tx1"/>
                </a:solidFill>
              </a:rPr>
              <a:t>learn about students </a:t>
            </a:r>
            <a:r>
              <a:rPr lang="en-US" dirty="0">
                <a:solidFill>
                  <a:schemeClr val="tx1"/>
                </a:solidFill>
              </a:rPr>
              <a:t>by using the mathematical argumentation task? </a:t>
            </a:r>
          </a:p>
          <a:p>
            <a:pPr marL="342900" marR="0" lvl="0" indent="-342900" algn="l" rtl="0">
              <a:spcBef>
                <a:spcPts val="0"/>
              </a:spcBef>
              <a:buClr>
                <a:schemeClr val="dk1"/>
              </a:buClr>
              <a:buSzPct val="100000"/>
              <a:buFont typeface="Arial"/>
              <a:buNone/>
            </a:pPr>
            <a:endParaRPr dirty="0"/>
          </a:p>
        </p:txBody>
      </p:sp>
      <p:sp>
        <p:nvSpPr>
          <p:cNvPr id="379" name="Shape 379"/>
          <p:cNvSpPr txBox="1">
            <a:spLocks noGrp="1"/>
          </p:cNvSpPr>
          <p:nvPr>
            <p:ph type="sldNum" idx="4294967295"/>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42</a:t>
            </a:fld>
            <a:endParaRPr lang="en-US" sz="1200"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5166"/>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US" dirty="0" smtClean="0"/>
              <a:t>Bridging to Practice</a:t>
            </a:r>
            <a:endParaRPr lang="en-US" sz="4400" b="0" i="0" u="none" strike="noStrike" cap="none" dirty="0">
              <a:solidFill>
                <a:srgbClr val="FFFFFF"/>
              </a:solidFill>
              <a:latin typeface="Arial"/>
              <a:ea typeface="Arial"/>
              <a:cs typeface="Arial"/>
              <a:sym typeface="Arial"/>
            </a:endParaRPr>
          </a:p>
        </p:txBody>
      </p:sp>
      <p:sp>
        <p:nvSpPr>
          <p:cNvPr id="6" name="Shape 213"/>
          <p:cNvSpPr txBox="1">
            <a:spLocks noGrp="1"/>
          </p:cNvSpPr>
          <p:nvPr>
            <p:ph type="body" idx="1"/>
          </p:nvPr>
        </p:nvSpPr>
        <p:spPr>
          <a:xfrm>
            <a:off x="457200" y="1669011"/>
            <a:ext cx="8229600" cy="4785577"/>
          </a:xfrm>
          <a:prstGeom prst="rect">
            <a:avLst/>
          </a:prstGeom>
        </p:spPr>
        <p:txBody>
          <a:bodyPr lIns="91425" tIns="91425" rIns="91425" bIns="91425" anchor="t" anchorCtr="0">
            <a:noAutofit/>
          </a:bodyPr>
          <a:lstStyle/>
          <a:p>
            <a:pPr marL="0" lvl="0" indent="-69850" rtl="0">
              <a:spcBef>
                <a:spcPts val="0"/>
              </a:spcBef>
              <a:spcAft>
                <a:spcPts val="600"/>
              </a:spcAft>
              <a:buClr>
                <a:schemeClr val="dk1"/>
              </a:buClr>
              <a:buSzPct val="45833"/>
              <a:buFont typeface="Arial"/>
              <a:buNone/>
            </a:pPr>
            <a:r>
              <a:rPr lang="en-US" sz="2400" b="1" dirty="0" smtClean="0"/>
              <a:t>Protocol Guided Discussion of your Task</a:t>
            </a:r>
            <a:endParaRPr lang="en-US" sz="2400" b="1" dirty="0" smtClean="0"/>
          </a:p>
          <a:p>
            <a:pPr marL="387350" lvl="0" indent="-315913" rtl="0">
              <a:spcBef>
                <a:spcPts val="0"/>
              </a:spcBef>
              <a:spcAft>
                <a:spcPts val="600"/>
              </a:spcAft>
              <a:buClr>
                <a:schemeClr val="dk1"/>
              </a:buClr>
              <a:buFont typeface="Arial"/>
              <a:buAutoNum type="arabicPeriod"/>
            </a:pPr>
            <a:r>
              <a:rPr lang="en-US" sz="2400" dirty="0" smtClean="0"/>
              <a:t>Examine your task using </a:t>
            </a:r>
            <a:r>
              <a:rPr lang="en-US" sz="2400" dirty="0" smtClean="0"/>
              <a:t>the </a:t>
            </a:r>
            <a:r>
              <a:rPr lang="en-US" sz="2400" dirty="0" smtClean="0"/>
              <a:t>lenses (10 mins)</a:t>
            </a:r>
          </a:p>
          <a:p>
            <a:pPr marL="787400" lvl="2" indent="-315913">
              <a:spcBef>
                <a:spcPts val="0"/>
              </a:spcBef>
              <a:spcAft>
                <a:spcPts val="600"/>
              </a:spcAft>
              <a:buFont typeface="Wingdings" charset="2"/>
              <a:buChar char="§"/>
            </a:pPr>
            <a:r>
              <a:rPr lang="en-US" sz="2400" dirty="0" smtClean="0"/>
              <a:t>use handout to guide your work</a:t>
            </a:r>
          </a:p>
          <a:p>
            <a:pPr marL="787400" lvl="2" indent="-315913">
              <a:spcBef>
                <a:spcPts val="0"/>
              </a:spcBef>
              <a:spcAft>
                <a:spcPts val="600"/>
              </a:spcAft>
              <a:buFont typeface="Wingdings" charset="2"/>
              <a:buChar char="§"/>
            </a:pPr>
            <a:r>
              <a:rPr lang="en-US" sz="2400" dirty="0" smtClean="0"/>
              <a:t>goal: develop a question you woul</a:t>
            </a:r>
            <a:r>
              <a:rPr lang="en-US" sz="2400" dirty="0" smtClean="0"/>
              <a:t>d like others to help you think about with respect to this task and argumentation </a:t>
            </a:r>
            <a:endParaRPr lang="en-US" sz="2400" dirty="0"/>
          </a:p>
          <a:p>
            <a:pPr marL="387350" lvl="0" indent="-315913" rtl="0">
              <a:spcBef>
                <a:spcPts val="0"/>
              </a:spcBef>
              <a:spcAft>
                <a:spcPts val="600"/>
              </a:spcAft>
              <a:buClr>
                <a:schemeClr val="dk1"/>
              </a:buClr>
              <a:buFont typeface="Arial"/>
              <a:buAutoNum type="arabicPeriod"/>
            </a:pPr>
            <a:r>
              <a:rPr lang="en-US" sz="2400" dirty="0" smtClean="0"/>
              <a:t>Record your question on the Protocol sheet. Have a copy (or two) of the task available to share with your group.</a:t>
            </a:r>
          </a:p>
          <a:p>
            <a:pPr marL="387350" lvl="0" indent="-315913" rtl="0">
              <a:spcBef>
                <a:spcPts val="0"/>
              </a:spcBef>
              <a:spcAft>
                <a:spcPts val="600"/>
              </a:spcAft>
              <a:buClr>
                <a:schemeClr val="dk1"/>
              </a:buClr>
              <a:buFont typeface="Arial"/>
              <a:buAutoNum type="arabicPeriod"/>
            </a:pPr>
            <a:r>
              <a:rPr lang="en-US" sz="2400" dirty="0" smtClean="0"/>
              <a:t>In groups of 3, participant take turns as the “Presenter” for the 18-minute protocol guided discussion of his or her task</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5165"/>
            <a:ext cx="8229600" cy="1143000"/>
          </a:xfrm>
          <a:prstGeom prst="rect">
            <a:avLst/>
          </a:prstGeom>
        </p:spPr>
        <p:txBody>
          <a:bodyPr lIns="91425" tIns="91425" rIns="91425" bIns="91425" anchor="ctr" anchorCtr="0">
            <a:noAutofit/>
          </a:bodyPr>
          <a:lstStyle/>
          <a:p>
            <a:pPr lvl="0">
              <a:spcBef>
                <a:spcPts val="0"/>
              </a:spcBef>
              <a:buNone/>
            </a:pPr>
            <a:r>
              <a:rPr lang="en-US" dirty="0" smtClean="0"/>
              <a:t>Closure</a:t>
            </a:r>
            <a:endParaRPr lang="en-US" dirty="0"/>
          </a:p>
        </p:txBody>
      </p:sp>
      <p:sp>
        <p:nvSpPr>
          <p:cNvPr id="360" name="Shape 360"/>
          <p:cNvSpPr txBox="1">
            <a:spLocks noGrp="1"/>
          </p:cNvSpPr>
          <p:nvPr>
            <p:ph type="body" idx="1"/>
          </p:nvPr>
        </p:nvSpPr>
        <p:spPr>
          <a:xfrm>
            <a:off x="266100" y="1659025"/>
            <a:ext cx="8877900" cy="4525500"/>
          </a:xfrm>
          <a:prstGeom prst="rect">
            <a:avLst/>
          </a:prstGeom>
        </p:spPr>
        <p:txBody>
          <a:bodyPr lIns="91425" tIns="91425" rIns="91425" bIns="91425" anchor="t" anchorCtr="0">
            <a:noAutofit/>
          </a:bodyPr>
          <a:lstStyle/>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1997067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5166"/>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US" sz="4400" b="0" i="0" u="none" strike="noStrike" cap="none">
                <a:solidFill>
                  <a:srgbClr val="FFFFFF"/>
                </a:solidFill>
                <a:latin typeface="Arial"/>
                <a:ea typeface="Arial"/>
                <a:cs typeface="Arial"/>
                <a:sym typeface="Arial"/>
              </a:rPr>
              <a:t>Acknowledgements</a:t>
            </a:r>
          </a:p>
        </p:txBody>
      </p:sp>
      <p:sp>
        <p:nvSpPr>
          <p:cNvPr id="423" name="Shape 423"/>
          <p:cNvSpPr txBox="1">
            <a:spLocks noGrp="1"/>
          </p:cNvSpPr>
          <p:nvPr>
            <p:ph type="body" idx="1"/>
          </p:nvPr>
        </p:nvSpPr>
        <p:spPr>
          <a:xfrm>
            <a:off x="457199" y="1892282"/>
            <a:ext cx="8229600" cy="3733369"/>
          </a:xfrm>
          <a:prstGeom prst="rect">
            <a:avLst/>
          </a:prstGeom>
          <a:noFill/>
          <a:ln>
            <a:noFill/>
          </a:ln>
        </p:spPr>
        <p:txBody>
          <a:bodyPr lIns="91425" tIns="45700" rIns="91425" bIns="45700" anchor="t" anchorCtr="0">
            <a:noAutofit/>
          </a:bodyPr>
          <a:lstStyle/>
          <a:p>
            <a:pPr lvl="0" indent="-342900">
              <a:spcBef>
                <a:spcPts val="0"/>
              </a:spcBef>
            </a:pPr>
            <a:r>
              <a:rPr lang="en-US" sz="2400" dirty="0"/>
              <a:t>Bridging Math Practices Project was supported by a Math-Science Partnership Continuation Grant from the Connecticut State Department of Education, 2015-2016</a:t>
            </a:r>
          </a:p>
          <a:p>
            <a:pPr lvl="0" indent="-342900">
              <a:spcBef>
                <a:spcPts val="480"/>
              </a:spcBef>
              <a:buSzPct val="25000"/>
              <a:buNone/>
            </a:pPr>
            <a:endParaRPr lang="en-US" sz="2800" dirty="0"/>
          </a:p>
          <a:p>
            <a:pPr lvl="0" indent="-342900">
              <a:spcBef>
                <a:spcPts val="480"/>
              </a:spcBef>
              <a:buSzPct val="25000"/>
              <a:buNone/>
            </a:pPr>
            <a:endParaRPr lang="en-US" sz="2800" dirty="0"/>
          </a:p>
          <a:p>
            <a:pPr lvl="0" indent="-342900">
              <a:spcBef>
                <a:spcPts val="480"/>
              </a:spcBef>
            </a:pPr>
            <a:r>
              <a:rPr lang="en-US" sz="2400" dirty="0"/>
              <a:t>The initial 2014-2015 Bridges project was a collaborative project among UConn, Manchester Public Schools, Mansfield Public Schools, and Hartford Public Schools</a:t>
            </a:r>
            <a:endParaRPr lang="en-US" sz="2400" b="0" i="0" u="none" strike="noStrike" cap="none" dirty="0">
              <a:solidFill>
                <a:schemeClr val="dk1"/>
              </a:solidFill>
              <a:latin typeface="Arial"/>
              <a:ea typeface="Arial"/>
              <a:cs typeface="Arial"/>
              <a:sym typeface="Arial"/>
            </a:endParaRPr>
          </a:p>
        </p:txBody>
      </p:sp>
      <p:sp>
        <p:nvSpPr>
          <p:cNvPr id="5" name="Rectangle 4"/>
          <p:cNvSpPr/>
          <p:nvPr/>
        </p:nvSpPr>
        <p:spPr>
          <a:xfrm>
            <a:off x="814199" y="3148594"/>
            <a:ext cx="6805800" cy="738664"/>
          </a:xfrm>
          <a:prstGeom prst="rect">
            <a:avLst/>
          </a:prstGeom>
        </p:spPr>
        <p:txBody>
          <a:bodyPr wrap="square">
            <a:spAutoFit/>
          </a:bodyPr>
          <a:lstStyle/>
          <a:p>
            <a:pPr lvl="0">
              <a:buClr>
                <a:schemeClr val="dk1"/>
              </a:buClr>
              <a:buSzPct val="25000"/>
            </a:pPr>
            <a:r>
              <a:rPr lang="en-US" dirty="0">
                <a:solidFill>
                  <a:schemeClr val="dk1"/>
                </a:solidFill>
                <a:latin typeface="Calibri"/>
                <a:ea typeface="Calibri"/>
                <a:cs typeface="Calibri"/>
                <a:sym typeface="Calibri"/>
              </a:rPr>
              <a:t>UConn: Megan Staples (PI), Jillian </a:t>
            </a:r>
            <a:r>
              <a:rPr lang="en-US" dirty="0" err="1">
                <a:solidFill>
                  <a:schemeClr val="dk1"/>
                </a:solidFill>
                <a:latin typeface="Calibri"/>
                <a:ea typeface="Calibri"/>
                <a:cs typeface="Calibri"/>
                <a:sym typeface="Calibri"/>
              </a:rPr>
              <a:t>Cavanna</a:t>
            </a:r>
            <a:r>
              <a:rPr lang="en-US" dirty="0">
                <a:solidFill>
                  <a:schemeClr val="dk1"/>
                </a:solidFill>
                <a:latin typeface="Calibri"/>
                <a:ea typeface="Calibri"/>
                <a:cs typeface="Calibri"/>
                <a:sym typeface="Calibri"/>
              </a:rPr>
              <a:t> (Project Manager</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Fabiana</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Cardetti</a:t>
            </a:r>
            <a:r>
              <a:rPr lang="en-US" dirty="0" smtClean="0">
                <a:solidFill>
                  <a:schemeClr val="dk1"/>
                </a:solidFill>
                <a:latin typeface="Calibri"/>
                <a:ea typeface="Calibri"/>
                <a:cs typeface="Calibri"/>
                <a:sym typeface="Calibri"/>
              </a:rPr>
              <a:t> (Co-PI)</a:t>
            </a:r>
            <a:endParaRPr lang="en-US" dirty="0">
              <a:solidFill>
                <a:schemeClr val="dk1"/>
              </a:solidFill>
              <a:latin typeface="Calibri"/>
              <a:ea typeface="Calibri"/>
              <a:cs typeface="Calibri"/>
              <a:sym typeface="Calibri"/>
            </a:endParaRPr>
          </a:p>
          <a:p>
            <a:pPr lvl="0">
              <a:buClr>
                <a:schemeClr val="dk1"/>
              </a:buClr>
              <a:buSzPct val="25000"/>
            </a:pPr>
            <a:r>
              <a:rPr lang="en-US" dirty="0">
                <a:solidFill>
                  <a:schemeClr val="dk1"/>
                </a:solidFill>
                <a:latin typeface="Calibri"/>
                <a:ea typeface="Calibri"/>
                <a:cs typeface="Calibri"/>
                <a:sym typeface="Calibri"/>
              </a:rPr>
              <a:t>Lead Teachers: </a:t>
            </a:r>
            <a:r>
              <a:rPr lang="en-US" dirty="0" smtClean="0">
                <a:solidFill>
                  <a:schemeClr val="dk1"/>
                </a:solidFill>
                <a:latin typeface="Calibri"/>
                <a:ea typeface="Calibri"/>
                <a:cs typeface="Calibri"/>
                <a:sym typeface="Calibri"/>
              </a:rPr>
              <a:t>Catherine </a:t>
            </a:r>
            <a:r>
              <a:rPr lang="en-US" dirty="0" err="1">
                <a:solidFill>
                  <a:schemeClr val="dk1"/>
                </a:solidFill>
                <a:latin typeface="Calibri"/>
                <a:ea typeface="Calibri"/>
                <a:cs typeface="Calibri"/>
                <a:sym typeface="Calibri"/>
              </a:rPr>
              <a:t>Mazzotta</a:t>
            </a:r>
            <a:r>
              <a:rPr lang="en-US" dirty="0">
                <a:solidFill>
                  <a:schemeClr val="dk1"/>
                </a:solidFill>
                <a:latin typeface="Calibri"/>
                <a:ea typeface="Calibri"/>
                <a:cs typeface="Calibri"/>
                <a:sym typeface="Calibri"/>
              </a:rPr>
              <a:t> (Manchester), Michelle McKnight (Manchester), Belinda </a:t>
            </a:r>
            <a:r>
              <a:rPr lang="en-US" dirty="0" smtClean="0">
                <a:solidFill>
                  <a:schemeClr val="dk1"/>
                </a:solidFill>
                <a:latin typeface="Calibri"/>
                <a:ea typeface="Calibri"/>
                <a:cs typeface="Calibri"/>
                <a:sym typeface="Calibri"/>
              </a:rPr>
              <a:t>P</a:t>
            </a:r>
            <a:r>
              <a:rPr lang="en-US" dirty="0" smtClean="0">
                <a:latin typeface="Calibri" charset="0"/>
                <a:ea typeface="Calibri" charset="0"/>
                <a:cs typeface="Calibri" charset="0"/>
              </a:rPr>
              <a:t>é</a:t>
            </a:r>
            <a:r>
              <a:rPr lang="en-US" dirty="0" smtClean="0">
                <a:solidFill>
                  <a:schemeClr val="dk1"/>
                </a:solidFill>
                <a:latin typeface="Calibri"/>
                <a:ea typeface="Calibri"/>
                <a:cs typeface="Calibri"/>
                <a:sym typeface="Calibri"/>
              </a:rPr>
              <a:t>rez </a:t>
            </a:r>
            <a:r>
              <a:rPr lang="en-US" dirty="0">
                <a:solidFill>
                  <a:schemeClr val="dk1"/>
                </a:solidFill>
                <a:latin typeface="Calibri"/>
                <a:ea typeface="Calibri"/>
                <a:cs typeface="Calibri"/>
                <a:sym typeface="Calibri"/>
              </a:rPr>
              <a:t>(Hartford) Teresa Rodriguez (Manchester)</a:t>
            </a:r>
          </a:p>
        </p:txBody>
      </p:sp>
      <p:sp>
        <p:nvSpPr>
          <p:cNvPr id="6" name="Rectangle 5"/>
          <p:cNvSpPr/>
          <p:nvPr/>
        </p:nvSpPr>
        <p:spPr>
          <a:xfrm>
            <a:off x="901881" y="5361103"/>
            <a:ext cx="6805800" cy="738664"/>
          </a:xfrm>
          <a:prstGeom prst="rect">
            <a:avLst/>
          </a:prstGeom>
        </p:spPr>
        <p:txBody>
          <a:bodyPr wrap="square">
            <a:spAutoFit/>
          </a:bodyPr>
          <a:lstStyle/>
          <a:p>
            <a:pPr lvl="0">
              <a:buClr>
                <a:schemeClr val="dk1"/>
              </a:buClr>
              <a:buSzPct val="25000"/>
            </a:pPr>
            <a:r>
              <a:rPr lang="en-US" i="1" dirty="0" smtClean="0">
                <a:solidFill>
                  <a:schemeClr val="dk1"/>
                </a:solidFill>
                <a:latin typeface="Calibri"/>
                <a:ea typeface="Calibri"/>
                <a:cs typeface="Calibri"/>
                <a:sym typeface="Calibri"/>
              </a:rPr>
              <a:t>We would like to thank the CT State Department of Education for supporting this work and would like to thank all our participants, across cohorts, whose contributions to these materials are many.</a:t>
            </a:r>
            <a:endParaRPr lang="en-US" i="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a:t>
            </a:r>
            <a:endParaRPr lang="en-US" dirty="0"/>
          </a:p>
        </p:txBody>
      </p:sp>
      <p:sp>
        <p:nvSpPr>
          <p:cNvPr id="3" name="Text Placeholder 2"/>
          <p:cNvSpPr>
            <a:spLocks noGrp="1"/>
          </p:cNvSpPr>
          <p:nvPr>
            <p:ph type="body" idx="1"/>
          </p:nvPr>
        </p:nvSpPr>
        <p:spPr/>
        <p:txBody>
          <a:bodyPr/>
          <a:lstStyle/>
          <a:p>
            <a:pPr marL="114300" indent="0">
              <a:buNone/>
            </a:pPr>
            <a:r>
              <a:rPr lang="en-US" sz="2400" dirty="0" smtClean="0"/>
              <a:t>Participants will</a:t>
            </a:r>
          </a:p>
          <a:p>
            <a:endParaRPr lang="en-US" sz="2400" dirty="0" smtClean="0"/>
          </a:p>
          <a:p>
            <a:pPr lvl="0"/>
            <a:r>
              <a:rPr lang="en-US" sz="2400" dirty="0"/>
              <a:t>Develop a deeper appreciation of argumentation and its potential in the math classroom</a:t>
            </a:r>
          </a:p>
          <a:p>
            <a:pPr lvl="0"/>
            <a:r>
              <a:rPr lang="en-US" sz="2400" b="1" dirty="0"/>
              <a:t>Analyze and evaluate tasks </a:t>
            </a:r>
            <a:r>
              <a:rPr lang="en-US" sz="2400" dirty="0"/>
              <a:t>to determine how they support argumentation in the math classroom</a:t>
            </a:r>
          </a:p>
          <a:p>
            <a:pPr lvl="0" fontAlgn="base"/>
            <a:r>
              <a:rPr lang="en-US" sz="2400" b="1" dirty="0"/>
              <a:t>Identify and modify argumentation tasks </a:t>
            </a:r>
            <a:r>
              <a:rPr lang="en-US" sz="2400" b="1" dirty="0" smtClean="0"/>
              <a:t>to </a:t>
            </a:r>
            <a:r>
              <a:rPr lang="en-US" sz="2400" dirty="0" smtClean="0"/>
              <a:t>prompt </a:t>
            </a:r>
            <a:r>
              <a:rPr lang="en-US" sz="2400" dirty="0"/>
              <a:t>argumentation for a variety of instructional purposes by using three conceptual </a:t>
            </a:r>
            <a:r>
              <a:rPr lang="en-US" sz="2400" dirty="0" smtClean="0"/>
              <a:t>lenses</a:t>
            </a:r>
            <a:endParaRPr lang="en-US" sz="2400" dirty="0"/>
          </a:p>
          <a:p>
            <a:endParaRPr lang="en-US" sz="2400" dirty="0" smtClean="0"/>
          </a:p>
          <a:p>
            <a:endParaRPr lang="en-US" sz="2400" dirty="0"/>
          </a:p>
        </p:txBody>
      </p:sp>
    </p:spTree>
    <p:extLst>
      <p:ext uri="{BB962C8B-B14F-4D97-AF65-F5344CB8AC3E}">
        <p14:creationId xmlns:p14="http://schemas.microsoft.com/office/powerpoint/2010/main" val="164040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r>
              <a:rPr lang="en-US" dirty="0"/>
              <a:t>Brainstorming</a:t>
            </a:r>
          </a:p>
        </p:txBody>
      </p:sp>
      <p:grpSp>
        <p:nvGrpSpPr>
          <p:cNvPr id="2" name="Group 1"/>
          <p:cNvGrpSpPr/>
          <p:nvPr/>
        </p:nvGrpSpPr>
        <p:grpSpPr>
          <a:xfrm>
            <a:off x="261231" y="2408152"/>
            <a:ext cx="5094542" cy="2958211"/>
            <a:chOff x="261231" y="2408152"/>
            <a:chExt cx="5094542" cy="2958211"/>
          </a:xfrm>
        </p:grpSpPr>
        <p:pic>
          <p:nvPicPr>
            <p:cNvPr id="186" name="Shape 186"/>
            <p:cNvPicPr preferRelativeResize="0"/>
            <p:nvPr/>
          </p:nvPicPr>
          <p:blipFill>
            <a:blip r:embed="rId3">
              <a:alphaModFix/>
            </a:blip>
            <a:stretch>
              <a:fillRect/>
            </a:stretch>
          </p:blipFill>
          <p:spPr>
            <a:xfrm>
              <a:off x="261231" y="2408152"/>
              <a:ext cx="5094542" cy="2958211"/>
            </a:xfrm>
            <a:prstGeom prst="rect">
              <a:avLst/>
            </a:prstGeom>
            <a:noFill/>
            <a:ln>
              <a:noFill/>
            </a:ln>
          </p:spPr>
        </p:pic>
        <p:sp>
          <p:nvSpPr>
            <p:cNvPr id="187" name="Shape 187"/>
            <p:cNvSpPr txBox="1"/>
            <p:nvPr/>
          </p:nvSpPr>
          <p:spPr>
            <a:xfrm>
              <a:off x="700905" y="3070201"/>
              <a:ext cx="3871095" cy="1634111"/>
            </a:xfrm>
            <a:prstGeom prst="rect">
              <a:avLst/>
            </a:prstGeom>
            <a:noFill/>
            <a:ln>
              <a:noFill/>
            </a:ln>
          </p:spPr>
          <p:txBody>
            <a:bodyPr lIns="91425" tIns="91425" rIns="91425" bIns="91425" anchor="t" anchorCtr="0">
              <a:noAutofit/>
            </a:bodyPr>
            <a:lstStyle/>
            <a:p>
              <a:pPr lvl="0" algn="ctr">
                <a:spcBef>
                  <a:spcPts val="0"/>
                </a:spcBef>
                <a:buNone/>
              </a:pPr>
              <a:r>
                <a:rPr lang="en-US" sz="2800" dirty="0"/>
                <a:t>What is the value of argumentation in the classroom?</a:t>
              </a:r>
            </a:p>
          </p:txBody>
        </p:sp>
      </p:grpSp>
      <p:sp>
        <p:nvSpPr>
          <p:cNvPr id="6" name="Shape 187"/>
          <p:cNvSpPr txBox="1"/>
          <p:nvPr/>
        </p:nvSpPr>
        <p:spPr>
          <a:xfrm>
            <a:off x="5580742" y="1683423"/>
            <a:ext cx="3106057" cy="4407671"/>
          </a:xfrm>
          <a:prstGeom prst="rect">
            <a:avLst/>
          </a:prstGeom>
          <a:noFill/>
          <a:ln>
            <a:noFill/>
          </a:ln>
        </p:spPr>
        <p:txBody>
          <a:bodyPr lIns="91425" tIns="91425" rIns="91425" bIns="91425" anchor="t" anchorCtr="0">
            <a:noAutofit/>
          </a:bodyPr>
          <a:lstStyle/>
          <a:p>
            <a:pPr lvl="0" algn="ctr">
              <a:spcBef>
                <a:spcPts val="0"/>
              </a:spcBef>
              <a:buNone/>
            </a:pPr>
            <a:r>
              <a:rPr lang="en-US" sz="2800" dirty="0" smtClean="0">
                <a:latin typeface="Arial" charset="0"/>
                <a:ea typeface="Arial" charset="0"/>
                <a:cs typeface="Arial" charset="0"/>
              </a:rPr>
              <a:t>Answer individually…</a:t>
            </a:r>
          </a:p>
          <a:p>
            <a:pPr lvl="0" algn="ctr">
              <a:spcBef>
                <a:spcPts val="0"/>
              </a:spcBef>
              <a:buNone/>
            </a:pPr>
            <a:endParaRPr lang="en-US" sz="2800" dirty="0">
              <a:latin typeface="Arial" charset="0"/>
              <a:ea typeface="Arial" charset="0"/>
              <a:cs typeface="Arial" charset="0"/>
            </a:endParaRPr>
          </a:p>
          <a:p>
            <a:pPr lvl="0" algn="ctr">
              <a:spcBef>
                <a:spcPts val="0"/>
              </a:spcBef>
              <a:buNone/>
            </a:pPr>
            <a:r>
              <a:rPr lang="en-US" sz="2800" dirty="0" smtClean="0">
                <a:latin typeface="Arial" charset="0"/>
                <a:ea typeface="Arial" charset="0"/>
                <a:cs typeface="Arial" charset="0"/>
              </a:rPr>
              <a:t>Then discuss and answer as a small group…</a:t>
            </a:r>
          </a:p>
          <a:p>
            <a:pPr lvl="0" algn="ctr">
              <a:spcBef>
                <a:spcPts val="0"/>
              </a:spcBef>
              <a:buNone/>
            </a:pPr>
            <a:endParaRPr lang="en-US" sz="2800" dirty="0">
              <a:latin typeface="Arial" charset="0"/>
              <a:ea typeface="Arial" charset="0"/>
              <a:cs typeface="Arial" charset="0"/>
            </a:endParaRPr>
          </a:p>
          <a:p>
            <a:pPr lvl="0" algn="ctr">
              <a:spcBef>
                <a:spcPts val="0"/>
              </a:spcBef>
              <a:buNone/>
            </a:pPr>
            <a:r>
              <a:rPr lang="en-US" sz="2800" dirty="0" smtClean="0">
                <a:latin typeface="Arial" charset="0"/>
                <a:ea typeface="Arial" charset="0"/>
                <a:cs typeface="Arial" charset="0"/>
              </a:rPr>
              <a:t>Then, we will share as a whole group.</a:t>
            </a:r>
            <a:endParaRPr lang="en-US" sz="280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r>
              <a:rPr lang="en-US"/>
              <a:t>Brainstorming</a:t>
            </a:r>
          </a:p>
        </p:txBody>
      </p:sp>
      <p:pic>
        <p:nvPicPr>
          <p:cNvPr id="195" name="Shape 195"/>
          <p:cNvPicPr preferRelativeResize="0"/>
          <p:nvPr/>
        </p:nvPicPr>
        <p:blipFill>
          <a:blip r:embed="rId3">
            <a:alphaModFix/>
          </a:blip>
          <a:stretch>
            <a:fillRect/>
          </a:stretch>
        </p:blipFill>
        <p:spPr>
          <a:xfrm>
            <a:off x="3689450" y="456662"/>
            <a:ext cx="5454550" cy="3457425"/>
          </a:xfrm>
          <a:prstGeom prst="rect">
            <a:avLst/>
          </a:prstGeom>
          <a:noFill/>
          <a:ln>
            <a:noFill/>
          </a:ln>
        </p:spPr>
      </p:pic>
      <p:sp>
        <p:nvSpPr>
          <p:cNvPr id="196" name="Shape 196"/>
          <p:cNvSpPr txBox="1"/>
          <p:nvPr/>
        </p:nvSpPr>
        <p:spPr>
          <a:xfrm>
            <a:off x="4867525" y="1418175"/>
            <a:ext cx="3098399" cy="1352400"/>
          </a:xfrm>
          <a:prstGeom prst="rect">
            <a:avLst/>
          </a:prstGeom>
          <a:noFill/>
          <a:ln>
            <a:noFill/>
          </a:ln>
        </p:spPr>
        <p:txBody>
          <a:bodyPr lIns="91425" tIns="91425" rIns="91425" bIns="91425" anchor="t" anchorCtr="0">
            <a:noAutofit/>
          </a:bodyPr>
          <a:lstStyle/>
          <a:p>
            <a:pPr lvl="0" algn="ctr" rtl="0">
              <a:spcBef>
                <a:spcPts val="0"/>
              </a:spcBef>
              <a:buNone/>
            </a:pPr>
            <a:r>
              <a:rPr lang="en-US" sz="2400" dirty="0"/>
              <a:t>What is the value of argumentation in the classroom?</a:t>
            </a:r>
          </a:p>
        </p:txBody>
      </p:sp>
      <p:sp>
        <p:nvSpPr>
          <p:cNvPr id="6" name="Text Placeholder 3"/>
          <p:cNvSpPr>
            <a:spLocks noGrp="1"/>
          </p:cNvSpPr>
          <p:nvPr>
            <p:ph type="body" idx="4294967295"/>
          </p:nvPr>
        </p:nvSpPr>
        <p:spPr>
          <a:xfrm>
            <a:off x="457200" y="2175932"/>
            <a:ext cx="4040187" cy="4112133"/>
          </a:xfrm>
          <a:prstGeom prst="rect">
            <a:avLst/>
          </a:prstGeom>
        </p:spPr>
        <p:txBody>
          <a:bodyPr/>
          <a:lstStyle/>
          <a:p>
            <a:endParaRPr lang="en-US" dirty="0"/>
          </a:p>
        </p:txBody>
      </p:sp>
      <p:sp>
        <p:nvSpPr>
          <p:cNvPr id="7" name="Text Placeholder 5"/>
          <p:cNvSpPr>
            <a:spLocks noGrp="1"/>
          </p:cNvSpPr>
          <p:nvPr>
            <p:ph type="body" idx="4294967295"/>
          </p:nvPr>
        </p:nvSpPr>
        <p:spPr>
          <a:xfrm>
            <a:off x="4645026" y="3670126"/>
            <a:ext cx="4041774" cy="2617939"/>
          </a:xfrm>
          <a:prstGeom prst="rect">
            <a:avLst/>
          </a:prstGeom>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lgn="ctr"/>
            <a:r>
              <a:rPr lang="en-US" dirty="0" smtClean="0"/>
              <a:t>Do our Math Tasks need a Makeover?</a:t>
            </a:r>
            <a:endParaRPr lang="en-US" dirty="0"/>
          </a:p>
        </p:txBody>
      </p:sp>
      <p:sp>
        <p:nvSpPr>
          <p:cNvPr id="3" name="Text Placeholder 2"/>
          <p:cNvSpPr>
            <a:spLocks noGrp="1"/>
          </p:cNvSpPr>
          <p:nvPr>
            <p:ph type="body" idx="1"/>
          </p:nvPr>
        </p:nvSpPr>
        <p:spPr/>
        <p:txBody>
          <a:bodyPr/>
          <a:lstStyle/>
          <a:p>
            <a:pPr marL="114300" indent="0">
              <a:buNone/>
            </a:pPr>
            <a:r>
              <a:rPr lang="en-US" sz="2800" dirty="0" smtClean="0"/>
              <a:t>High school teacher Dan </a:t>
            </a:r>
            <a:r>
              <a:rPr lang="en-US" sz="2800" dirty="0"/>
              <a:t>Meyer </a:t>
            </a:r>
            <a:r>
              <a:rPr lang="en-US" sz="2800" dirty="0" smtClean="0"/>
              <a:t>shares his critique of typical math tasks and shows </a:t>
            </a:r>
            <a:r>
              <a:rPr lang="en-US" sz="2800" dirty="0"/>
              <a:t>classroom-tested math exercises that prompt students to stop and </a:t>
            </a:r>
            <a:r>
              <a:rPr lang="en-US" sz="2800" dirty="0" smtClean="0"/>
              <a:t>think</a:t>
            </a:r>
            <a:endParaRPr lang="en-US" sz="2800" dirty="0"/>
          </a:p>
          <a:p>
            <a:pPr marL="114300" indent="0">
              <a:buNone/>
            </a:pPr>
            <a:endParaRPr lang="en-US" dirty="0"/>
          </a:p>
          <a:p>
            <a:pPr marL="114300" indent="0">
              <a:buNone/>
            </a:pPr>
            <a:r>
              <a:rPr lang="en-US" dirty="0" smtClean="0">
                <a:solidFill>
                  <a:srgbClr val="0070C0"/>
                </a:solidFill>
                <a:hlinkClick r:id="rId3"/>
              </a:rPr>
              <a:t>https</a:t>
            </a:r>
            <a:r>
              <a:rPr lang="en-US" dirty="0">
                <a:solidFill>
                  <a:srgbClr val="0070C0"/>
                </a:solidFill>
                <a:hlinkClick r:id="rId3"/>
              </a:rPr>
              <a:t>://</a:t>
            </a:r>
            <a:r>
              <a:rPr lang="en-US" dirty="0" smtClean="0">
                <a:solidFill>
                  <a:srgbClr val="0070C0"/>
                </a:solidFill>
                <a:hlinkClick r:id="rId3"/>
              </a:rPr>
              <a:t>www.ted.com/talks/dan_meyer_math_curriculum_makeover?language=en</a:t>
            </a:r>
            <a:r>
              <a:rPr lang="en-US" dirty="0" smtClean="0">
                <a:solidFill>
                  <a:srgbClr val="0070C0"/>
                </a:solidFill>
              </a:rPr>
              <a:t> </a:t>
            </a:r>
            <a:r>
              <a:rPr lang="en-US" dirty="0" err="1">
                <a:solidFill>
                  <a:schemeClr val="tx1"/>
                </a:solidFill>
              </a:rPr>
              <a:t>TEDxNYED</a:t>
            </a:r>
            <a:r>
              <a:rPr lang="en-US" dirty="0">
                <a:solidFill>
                  <a:schemeClr val="tx1"/>
                </a:solidFill>
              </a:rPr>
              <a:t> – March, 2010 </a:t>
            </a:r>
            <a:endParaRPr lang="en-US" dirty="0">
              <a:solidFill>
                <a:srgbClr val="0070C0"/>
              </a:solidFill>
            </a:endParaRPr>
          </a:p>
          <a:p>
            <a:pPr marL="114300" indent="0">
              <a:buNone/>
            </a:pPr>
            <a:endParaRPr lang="en-US" dirty="0"/>
          </a:p>
        </p:txBody>
      </p:sp>
      <p:pic>
        <p:nvPicPr>
          <p:cNvPr id="4" name="Picture 3"/>
          <p:cNvPicPr>
            <a:picLocks noChangeAspect="1"/>
          </p:cNvPicPr>
          <p:nvPr/>
        </p:nvPicPr>
        <p:blipFill>
          <a:blip r:embed="rId4"/>
          <a:stretch>
            <a:fillRect/>
          </a:stretch>
        </p:blipFill>
        <p:spPr>
          <a:xfrm>
            <a:off x="3958224" y="4460149"/>
            <a:ext cx="4728575" cy="1965189"/>
          </a:xfrm>
          <a:prstGeom prst="rect">
            <a:avLst/>
          </a:prstGeom>
        </p:spPr>
      </p:pic>
    </p:spTree>
    <p:extLst>
      <p:ext uri="{BB962C8B-B14F-4D97-AF65-F5344CB8AC3E}">
        <p14:creationId xmlns:p14="http://schemas.microsoft.com/office/powerpoint/2010/main" val="170471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058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UConnWhite-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xpo">
      <a:dk1>
        <a:srgbClr val="000000"/>
      </a:dk1>
      <a:lt1>
        <a:srgbClr val="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15959</TotalTime>
  <Words>3201</Words>
  <Application>Microsoft Macintosh PowerPoint</Application>
  <PresentationFormat>On-screen Show (4:3)</PresentationFormat>
  <Paragraphs>391</Paragraphs>
  <Slides>45</Slides>
  <Notes>32</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Baskerville</vt:lpstr>
      <vt:lpstr>Century Gothic</vt:lpstr>
      <vt:lpstr>MS PGothic</vt:lpstr>
      <vt:lpstr>Arial</vt:lpstr>
      <vt:lpstr>Calibri</vt:lpstr>
      <vt:lpstr>Cambria</vt:lpstr>
      <vt:lpstr>Comic Sans MS</vt:lpstr>
      <vt:lpstr>Times New Roman</vt:lpstr>
      <vt:lpstr>Wingdings</vt:lpstr>
      <vt:lpstr>UConnWhite-Blue</vt:lpstr>
      <vt:lpstr>1_Custom Design</vt:lpstr>
      <vt:lpstr>PowerPoint Presentation</vt:lpstr>
      <vt:lpstr>Opening Activity</vt:lpstr>
      <vt:lpstr>Opening Activity</vt:lpstr>
      <vt:lpstr>Community Agreements</vt:lpstr>
      <vt:lpstr>Module Objectives </vt:lpstr>
      <vt:lpstr>Brainstorming</vt:lpstr>
      <vt:lpstr>Brainstorming</vt:lpstr>
      <vt:lpstr>Do our Math Tasks need a Makeover?</vt:lpstr>
      <vt:lpstr>PowerPoint Presentation</vt:lpstr>
      <vt:lpstr> Lenses for thinking about tasks  </vt:lpstr>
      <vt:lpstr>Lens 1: Engagement </vt:lpstr>
      <vt:lpstr>Lens 1: How much is shaded? Does the task engage students in argumentation?</vt:lpstr>
      <vt:lpstr>Lens 1: The DJ Problem Does the task engage students in argumentation?</vt:lpstr>
      <vt:lpstr>Lens 1: The Race Does the task engage students in argumentation?</vt:lpstr>
      <vt:lpstr>Lens 1: Your Turn… </vt:lpstr>
      <vt:lpstr>Lens 1 - Elementary Prompts</vt:lpstr>
      <vt:lpstr>Lens 1 - Secondary Prompts</vt:lpstr>
      <vt:lpstr> Lenses for thinking about tasks  </vt:lpstr>
      <vt:lpstr>Lens 2:  Purposes for Argumentation Tasks</vt:lpstr>
      <vt:lpstr>Lens 2: What do you expect students will learn?</vt:lpstr>
      <vt:lpstr>Lens 2: What do you expect students will learn?</vt:lpstr>
      <vt:lpstr>Lens 2: What do you expect students will learn?</vt:lpstr>
      <vt:lpstr>Lens 2: What do you expect students will learn?</vt:lpstr>
      <vt:lpstr>Lens 2: Your Turn… </vt:lpstr>
      <vt:lpstr>Lens 2: Task 1</vt:lpstr>
      <vt:lpstr>Lens 2: Task 2</vt:lpstr>
      <vt:lpstr>Lens 2: Task 3</vt:lpstr>
      <vt:lpstr>Lens 2: Task 4</vt:lpstr>
      <vt:lpstr> Lenses for thinking about tasks  </vt:lpstr>
      <vt:lpstr>Lens 3: Informing Instruction</vt:lpstr>
      <vt:lpstr>Lens 3: XXXXXXXX</vt:lpstr>
      <vt:lpstr>Lens 3: Informing Instruction</vt:lpstr>
      <vt:lpstr>Lens 3: Informing Instruction</vt:lpstr>
      <vt:lpstr>Lens 3: Informing Instruction</vt:lpstr>
      <vt:lpstr>Lens 3: Informing Instruction</vt:lpstr>
      <vt:lpstr>PowerPoint Presentation</vt:lpstr>
      <vt:lpstr> Lenses for thinking about tasks  </vt:lpstr>
      <vt:lpstr>Tasks create possibilities; But tasks alone are not enough</vt:lpstr>
      <vt:lpstr>Tasks create possibilities; But tasks alone are not enough</vt:lpstr>
      <vt:lpstr>Task Alone Are Not Enough</vt:lpstr>
      <vt:lpstr>Bridging to Practice</vt:lpstr>
      <vt:lpstr>Bridging to Practice</vt:lpstr>
      <vt:lpstr>Bridging to Practice</vt:lpstr>
      <vt:lpstr>Closure</vt:lpstr>
      <vt:lpstr>Acknowledgements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Maturino</dc:creator>
  <cp:lastModifiedBy>Megan Staples</cp:lastModifiedBy>
  <cp:revision>291</cp:revision>
  <cp:lastPrinted>2016-06-16T13:07:43Z</cp:lastPrinted>
  <dcterms:modified xsi:type="dcterms:W3CDTF">2016-08-15T00:30:34Z</dcterms:modified>
</cp:coreProperties>
</file>