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3"/>
  </p:notesMasterIdLst>
  <p:sldIdLst>
    <p:sldId id="256" r:id="rId3"/>
    <p:sldId id="304" r:id="rId4"/>
    <p:sldId id="282" r:id="rId5"/>
    <p:sldId id="258" r:id="rId6"/>
    <p:sldId id="271" r:id="rId7"/>
    <p:sldId id="283" r:id="rId8"/>
    <p:sldId id="308" r:id="rId9"/>
    <p:sldId id="259" r:id="rId10"/>
    <p:sldId id="260" r:id="rId11"/>
    <p:sldId id="261" r:id="rId12"/>
    <p:sldId id="277" r:id="rId13"/>
    <p:sldId id="284" r:id="rId14"/>
    <p:sldId id="263" r:id="rId15"/>
    <p:sldId id="316" r:id="rId16"/>
    <p:sldId id="313" r:id="rId17"/>
    <p:sldId id="317" r:id="rId18"/>
    <p:sldId id="322" r:id="rId19"/>
    <p:sldId id="286" r:id="rId20"/>
    <p:sldId id="293" r:id="rId21"/>
    <p:sldId id="294" r:id="rId22"/>
    <p:sldId id="296" r:id="rId23"/>
    <p:sldId id="295" r:id="rId24"/>
    <p:sldId id="327" r:id="rId25"/>
    <p:sldId id="328" r:id="rId26"/>
    <p:sldId id="289" r:id="rId27"/>
    <p:sldId id="301" r:id="rId28"/>
    <p:sldId id="297" r:id="rId29"/>
    <p:sldId id="298" r:id="rId30"/>
    <p:sldId id="311" r:id="rId31"/>
    <p:sldId id="291" r:id="rId32"/>
    <p:sldId id="292" r:id="rId33"/>
    <p:sldId id="321" r:id="rId34"/>
    <p:sldId id="329" r:id="rId35"/>
    <p:sldId id="330" r:id="rId36"/>
    <p:sldId id="333" r:id="rId37"/>
    <p:sldId id="336" r:id="rId38"/>
    <p:sldId id="325" r:id="rId39"/>
    <p:sldId id="323" r:id="rId40"/>
    <p:sldId id="324" r:id="rId41"/>
    <p:sldId id="302"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9D07EBD-6E31-3C4E-AE78-C51FC93DF7E4}">
          <p14:sldIdLst>
            <p14:sldId id="256"/>
          </p14:sldIdLst>
        </p14:section>
        <p14:section name="Opening Activity" id="{6CDC2D1E-0822-D74F-81F1-8331D3A7BDEE}">
          <p14:sldIdLst>
            <p14:sldId id="304"/>
            <p14:sldId id="282"/>
          </p14:sldIdLst>
        </p14:section>
        <p14:section name="Module Objectives" id="{26C52FC9-11C9-D64B-A5E1-F054E091FBB4}">
          <p14:sldIdLst>
            <p14:sldId id="258"/>
          </p14:sldIdLst>
        </p14:section>
        <p14:section name="Providing Feedback-Feedforward" id="{A2B57ABE-2451-5347-8BED-A3540E04BEA5}">
          <p14:sldIdLst>
            <p14:sldId id="271"/>
            <p14:sldId id="283"/>
            <p14:sldId id="308"/>
          </p14:sldIdLst>
        </p14:section>
        <p14:section name="Role Play - Verbal Feedforward" id="{79A0FE5D-D0C6-504A-AA44-EFD25AB6BAB4}">
          <p14:sldIdLst>
            <p14:sldId id="259"/>
            <p14:sldId id="260"/>
            <p14:sldId id="261"/>
            <p14:sldId id="277"/>
            <p14:sldId id="284"/>
            <p14:sldId id="263"/>
          </p14:sldIdLst>
        </p14:section>
        <p14:section name="Analyzing Student Work - written feedforward" id="{2AE7A410-165D-A84A-9A1F-ED4A0BEF7D84}">
          <p14:sldIdLst>
            <p14:sldId id="316"/>
            <p14:sldId id="313"/>
            <p14:sldId id="317"/>
            <p14:sldId id="322"/>
            <p14:sldId id="286"/>
            <p14:sldId id="293"/>
            <p14:sldId id="294"/>
            <p14:sldId id="296"/>
            <p14:sldId id="295"/>
            <p14:sldId id="327"/>
            <p14:sldId id="328"/>
          </p14:sldIdLst>
        </p14:section>
        <p14:section name="Analyzing Stu Work cont - Stars and Stairs" id="{316D1077-7105-D742-81A0-08E3FA0F8CEC}">
          <p14:sldIdLst>
            <p14:sldId id="289"/>
            <p14:sldId id="301"/>
            <p14:sldId id="297"/>
            <p14:sldId id="298"/>
            <p14:sldId id="311"/>
            <p14:sldId id="291"/>
            <p14:sldId id="292"/>
            <p14:sldId id="321"/>
          </p14:sldIdLst>
        </p14:section>
        <p14:section name="Bridging to Practice" id="{4B2A42F0-E829-6A41-8A1C-46826CD834EE}">
          <p14:sldIdLst>
            <p14:sldId id="329"/>
            <p14:sldId id="330"/>
            <p14:sldId id="333"/>
            <p14:sldId id="336"/>
          </p14:sldIdLst>
        </p14:section>
        <p14:section name="Session Closure-Reflection" id="{E2621EBC-74C9-B740-A01F-F105C3FE363E}">
          <p14:sldIdLst>
            <p14:sldId id="325"/>
            <p14:sldId id="323"/>
            <p14:sldId id="324"/>
            <p14:sldId id="3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cKnight" initials="" lastIdx="2" clrIdx="0"/>
  <p:cmAuthor id="2" name="Catherine Mazzott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998"/>
    <p:restoredTop sz="77896" autoAdjust="0"/>
  </p:normalViewPr>
  <p:slideViewPr>
    <p:cSldViewPr snapToGrid="0" snapToObjects="1">
      <p:cViewPr>
        <p:scale>
          <a:sx n="71" d="100"/>
          <a:sy n="71" d="100"/>
        </p:scale>
        <p:origin x="152" y="4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commentAuthors" Target="commentAuthors.xml"/><Relationship Id="rId4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idx="1">
    <p:pos x="6000" y="100"/>
    <p:text>Thanks Michelle :-)
Not quite done yet, but they will be set by Thursday-
C</p:text>
  </p:cm>
  <p:cm authorId="1" idx="2">
    <p:pos x="6000" y="0"/>
    <p:text>Cathy, the slides look great!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315070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428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401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endParaRPr dirty="0"/>
          </a:p>
        </p:txBody>
      </p:sp>
      <p:sp>
        <p:nvSpPr>
          <p:cNvPr id="130" name="Shape 13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77809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713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3391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5966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5966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854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endParaRPr lang="en-US" dirty="0">
              <a:latin typeface="Arial"/>
              <a:ea typeface="Arial"/>
              <a:cs typeface="Arial"/>
              <a:sym typeface="Arial"/>
            </a:endParaRPr>
          </a:p>
        </p:txBody>
      </p:sp>
      <p:sp>
        <p:nvSpPr>
          <p:cNvPr id="217" name="Shape 21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25</a:t>
            </a:fld>
            <a:endParaRPr lang="en-US"/>
          </a:p>
        </p:txBody>
      </p:sp>
    </p:spTree>
    <p:extLst>
      <p:ext uri="{BB962C8B-B14F-4D97-AF65-F5344CB8AC3E}">
        <p14:creationId xmlns:p14="http://schemas.microsoft.com/office/powerpoint/2010/main" val="71526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may be useful if you are doing the PLC Format,</a:t>
            </a:r>
            <a:r>
              <a:rPr lang="en-US" baseline="0" dirty="0" smtClean="0"/>
              <a:t> as it asks participants to analyze the work samples AND write Stars &amp; Stairs comments at the same time.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438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152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404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dirty="0"/>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54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956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751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342900" lvl="0" indent="-228600" rtl="0">
              <a:spcBef>
                <a:spcPts val="360"/>
              </a:spcBef>
              <a:buNone/>
            </a:pPr>
            <a:endParaRPr lang="en-US" sz="1100" dirty="0">
              <a:highlight>
                <a:srgbClr val="FFFF00"/>
              </a:highlight>
              <a:latin typeface="Arial"/>
              <a:ea typeface="Arial"/>
              <a:cs typeface="Arial"/>
              <a:sym typeface="Arial"/>
            </a:endParaRPr>
          </a:p>
        </p:txBody>
      </p:sp>
      <p:sp>
        <p:nvSpPr>
          <p:cNvPr id="231" name="Shape 23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spTree>
    <p:extLst>
      <p:ext uri="{BB962C8B-B14F-4D97-AF65-F5344CB8AC3E}">
        <p14:creationId xmlns:p14="http://schemas.microsoft.com/office/powerpoint/2010/main" val="892737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41" name="Shape 7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866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15000"/>
              </a:lnSpc>
              <a:spcBef>
                <a:spcPts val="0"/>
              </a:spcBef>
              <a:spcAft>
                <a:spcPts val="0"/>
              </a:spcAft>
              <a:buClr>
                <a:schemeClr val="dk1"/>
              </a:buClr>
              <a:buSzPct val="100000"/>
              <a:buFont typeface="Arial"/>
              <a:buNone/>
              <a:tabLst/>
              <a:defRPr/>
            </a:pPr>
            <a:endParaRPr lang="en-US" sz="1100" dirty="0" smtClean="0"/>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1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sz="1200" dirty="0" smtClean="0"/>
          </a:p>
          <a:p>
            <a:pPr lvl="0" rtl="0">
              <a:spcBef>
                <a:spcPts val="0"/>
              </a:spcBef>
              <a:buNone/>
            </a:pPr>
            <a:r>
              <a:rPr lang="en-US" dirty="0" smtClean="0"/>
              <a:t>Insert references Student Assessment </a:t>
            </a:r>
            <a:r>
              <a:rPr lang="en-US" i="1" dirty="0" smtClean="0"/>
              <a:t>FOR </a:t>
            </a:r>
            <a:r>
              <a:rPr lang="en-US" i="0" dirty="0" smtClean="0"/>
              <a:t>Learning</a:t>
            </a:r>
            <a:endParaRPr dirty="0"/>
          </a:p>
        </p:txBody>
      </p:sp>
      <p:sp>
        <p:nvSpPr>
          <p:cNvPr id="217" name="Shape 21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238798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6095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lang="en-US" sz="1100" dirty="0">
              <a:latin typeface="Arial"/>
              <a:ea typeface="Arial"/>
              <a:cs typeface="Arial"/>
              <a:sym typeface="Arial"/>
            </a:endParaRPr>
          </a:p>
        </p:txBody>
      </p:sp>
      <p:sp>
        <p:nvSpPr>
          <p:cNvPr id="96" name="Shape 9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334132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sz="1100" dirty="0">
              <a:latin typeface="Arial"/>
              <a:ea typeface="Arial"/>
              <a:cs typeface="Arial"/>
              <a:sym typeface="Arial"/>
            </a:endParaRPr>
          </a:p>
        </p:txBody>
      </p:sp>
      <p:sp>
        <p:nvSpPr>
          <p:cNvPr id="104" name="Shape 10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207290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112" name="Shape 11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3012571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614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7" name="Shape 17"/>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5166"/>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59036"/>
            <a:ext cx="8229600" cy="4525433"/>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5166"/>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534583"/>
            <a:ext cx="4040187" cy="641348"/>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57200" y="2175933"/>
            <a:ext cx="4040187" cy="3949700"/>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45026" y="1534583"/>
            <a:ext cx="4041774" cy="641348"/>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4"/>
          </p:nvPr>
        </p:nvSpPr>
        <p:spPr>
          <a:xfrm>
            <a:off x="4645026" y="2175933"/>
            <a:ext cx="4041774" cy="3949700"/>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5166"/>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2"/>
            <a:ext cx="3008313" cy="1162048"/>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Arial"/>
              <a:buNone/>
              <a:defRPr sz="2000" b="1"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3575050" y="1649956"/>
            <a:ext cx="5111750" cy="4475678"/>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0" y="1756788"/>
            <a:ext cx="3008313" cy="4368844"/>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5166"/>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rot="5400000">
            <a:off x="2309283" y="-193046"/>
            <a:ext cx="4525433" cy="8229600"/>
          </a:xfrm>
          <a:prstGeom prst="rect">
            <a:avLst/>
          </a:prstGeom>
          <a:noFill/>
          <a:ln>
            <a:noFill/>
          </a:ln>
        </p:spPr>
        <p:txBody>
          <a:bodyPr lIns="91425" tIns="91425" rIns="91425" bIns="91425" anchor="t" anchorCtr="0"/>
          <a:lstStyle>
            <a:lvl1pPr marL="342900" marR="0" lvl="0" indent="-2413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86831" y="101885"/>
            <a:ext cx="8584764" cy="1429367"/>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rot="5400000">
            <a:off x="1247066" y="895700"/>
            <a:ext cx="4440068" cy="6019799"/>
          </a:xfrm>
          <a:prstGeom prst="rect">
            <a:avLst/>
          </a:prstGeom>
          <a:noFill/>
          <a:ln>
            <a:noFill/>
          </a:ln>
        </p:spPr>
        <p:txBody>
          <a:bodyPr lIns="91425" tIns="91425" rIns="91425" bIns="91425" anchor="t" anchorCtr="0"/>
          <a:lstStyle>
            <a:lvl1pPr marL="342900" marR="0" lvl="0" indent="-2413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fld id="{54AB02A5-4FE5-49D9-9E24-09F23B90C450}" type="datetimeFigureOut">
              <a:rPr lang="en-US" smtClean="0"/>
              <a:t>8/5/16</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32559223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413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1pPr>
            <a:lvl2pPr marL="742950" marR="0" lvl="1" indent="-18415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2pPr>
            <a:lvl3pPr marL="1143000" marR="0" lvl="2"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p:nvPr/>
        </p:nvSpPr>
        <p:spPr>
          <a:xfrm>
            <a:off x="-34325" y="0"/>
            <a:ext cx="9178324" cy="1600199"/>
          </a:xfrm>
          <a:prstGeom prst="rect">
            <a:avLst/>
          </a:prstGeom>
          <a:solidFill>
            <a:srgbClr val="100E2F"/>
          </a:solidFill>
          <a:ln w="9525" cap="flat" cmpd="sng">
            <a:solidFill>
              <a:srgbClr val="FABD1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5" name="Shape 25"/>
          <p:cNvSpPr txBox="1">
            <a:spLocks noGrp="1"/>
          </p:cNvSpPr>
          <p:nvPr>
            <p:ph type="title"/>
          </p:nvPr>
        </p:nvSpPr>
        <p:spPr>
          <a:xfrm>
            <a:off x="457200" y="275166"/>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59036"/>
            <a:ext cx="8229600" cy="4525433"/>
          </a:xfrm>
          <a:prstGeom prst="rect">
            <a:avLst/>
          </a:prstGeom>
          <a:noFill/>
          <a:ln>
            <a:noFill/>
          </a:ln>
        </p:spPr>
        <p:txBody>
          <a:bodyPr lIns="91425" tIns="91425" rIns="91425" bIns="91425" anchor="t" anchorCtr="0"/>
          <a:lstStyle>
            <a:lvl1pPr marL="342900" marR="0" lvl="0" indent="-2413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p:nvPr/>
        </p:nvSpPr>
        <p:spPr>
          <a:xfrm>
            <a:off x="3074211" y="6507262"/>
            <a:ext cx="2694386"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rgbClr val="7F7F7F"/>
                </a:solidFill>
                <a:latin typeface="Calibri"/>
                <a:ea typeface="Calibri"/>
                <a:cs typeface="Calibri"/>
                <a:sym typeface="Calibri"/>
              </a:rPr>
              <a:t>Bridging Math Practices Project</a:t>
            </a: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7" r:id="rId6"/>
    <p:sldLayoutId id="2147483658" r:id="rId7"/>
    <p:sldLayoutId id="214748366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5"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p:nvPr/>
        </p:nvSpPr>
        <p:spPr>
          <a:xfrm>
            <a:off x="232142" y="890851"/>
            <a:ext cx="8911857" cy="2538147"/>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4400" b="0" i="0" u="none" strike="noStrike" cap="none" dirty="0">
                <a:solidFill>
                  <a:schemeClr val="dk1"/>
                </a:solidFill>
                <a:latin typeface="Arial"/>
                <a:ea typeface="Arial"/>
                <a:cs typeface="Arial"/>
                <a:sym typeface="Arial"/>
              </a:rPr>
              <a:t>Module 5: </a:t>
            </a:r>
            <a:r>
              <a:rPr lang="en-US" sz="4350" dirty="0">
                <a:solidFill>
                  <a:schemeClr val="dk1"/>
                </a:solidFill>
              </a:rPr>
              <a:t>Feedback to </a:t>
            </a:r>
            <a:r>
              <a:rPr lang="en-US" sz="4350" dirty="0" smtClean="0">
                <a:solidFill>
                  <a:schemeClr val="dk1"/>
                </a:solidFill>
              </a:rPr>
              <a:t>Advance Student Argumentation</a:t>
            </a:r>
            <a:endParaRPr lang="en-US" sz="4350" dirty="0">
              <a:solidFill>
                <a:schemeClr val="dk1"/>
              </a:solidFill>
            </a:endParaRPr>
          </a:p>
        </p:txBody>
      </p:sp>
      <p:sp>
        <p:nvSpPr>
          <p:cNvPr id="2" name="TextBox 1"/>
          <p:cNvSpPr txBox="1"/>
          <p:nvPr/>
        </p:nvSpPr>
        <p:spPr>
          <a:xfrm>
            <a:off x="614493" y="436946"/>
            <a:ext cx="184666" cy="307777"/>
          </a:xfrm>
          <a:prstGeom prst="rect">
            <a:avLst/>
          </a:prstGeom>
          <a:noFill/>
        </p:spPr>
        <p:txBody>
          <a:bodyPr wrap="none" rtlCol="0">
            <a:spAutoFit/>
          </a:bodyPr>
          <a:lstStyle/>
          <a:p>
            <a:endParaRPr lang="en-US" dirty="0"/>
          </a:p>
        </p:txBody>
      </p:sp>
      <p:sp>
        <p:nvSpPr>
          <p:cNvPr id="6" name="TextBox 5"/>
          <p:cNvSpPr txBox="1"/>
          <p:nvPr/>
        </p:nvSpPr>
        <p:spPr>
          <a:xfrm>
            <a:off x="951654" y="3013499"/>
            <a:ext cx="3063291" cy="830997"/>
          </a:xfrm>
          <a:prstGeom prst="rect">
            <a:avLst/>
          </a:prstGeom>
          <a:noFill/>
        </p:spPr>
        <p:txBody>
          <a:bodyPr wrap="square" rtlCol="0">
            <a:spAutoFit/>
          </a:bodyPr>
          <a:lstStyle/>
          <a:p>
            <a:r>
              <a:rPr lang="en-US" sz="2400" i="1" dirty="0" smtClean="0"/>
              <a:t>“Argument </a:t>
            </a:r>
            <a:r>
              <a:rPr lang="en-US" sz="2400" i="1" dirty="0"/>
              <a:t>is the soul of an </a:t>
            </a:r>
            <a:r>
              <a:rPr lang="en-US" sz="2400" i="1" dirty="0" smtClean="0"/>
              <a:t>education”</a:t>
            </a:r>
            <a:endParaRPr lang="en-US" sz="2400" i="1" dirty="0"/>
          </a:p>
        </p:txBody>
      </p:sp>
      <p:sp>
        <p:nvSpPr>
          <p:cNvPr id="7" name="TextBox 6"/>
          <p:cNvSpPr txBox="1"/>
          <p:nvPr/>
        </p:nvSpPr>
        <p:spPr>
          <a:xfrm>
            <a:off x="5389119" y="2858107"/>
            <a:ext cx="3297681" cy="1631216"/>
          </a:xfrm>
          <a:prstGeom prst="rect">
            <a:avLst/>
          </a:prstGeom>
          <a:noFill/>
        </p:spPr>
        <p:txBody>
          <a:bodyPr wrap="square" rtlCol="0">
            <a:spAutoFit/>
          </a:bodyPr>
          <a:lstStyle/>
          <a:p>
            <a:r>
              <a:rPr lang="en-US" sz="2400" i="1" dirty="0" smtClean="0"/>
              <a:t>“Argument</a:t>
            </a:r>
            <a:r>
              <a:rPr lang="en-US" sz="2400" i="1" dirty="0"/>
              <a:t>, in short, is the essence of thought</a:t>
            </a:r>
            <a:r>
              <a:rPr lang="en-US" sz="2400" i="1" dirty="0" smtClean="0"/>
              <a:t>.”</a:t>
            </a:r>
          </a:p>
          <a:p>
            <a:endParaRPr lang="en-US" dirty="0"/>
          </a:p>
          <a:p>
            <a:r>
              <a:rPr lang="en-US" dirty="0" err="1" smtClean="0"/>
              <a:t>Schmoker</a:t>
            </a:r>
            <a:r>
              <a:rPr lang="en-US" dirty="0" smtClean="0"/>
              <a:t> &amp; Graff (2011)</a:t>
            </a:r>
          </a:p>
        </p:txBody>
      </p:sp>
      <p:sp>
        <p:nvSpPr>
          <p:cNvPr id="8" name="TextBox 7"/>
          <p:cNvSpPr txBox="1"/>
          <p:nvPr/>
        </p:nvSpPr>
        <p:spPr>
          <a:xfrm>
            <a:off x="190500" y="6094741"/>
            <a:ext cx="2933700" cy="523220"/>
          </a:xfrm>
          <a:prstGeom prst="rect">
            <a:avLst/>
          </a:prstGeom>
          <a:noFill/>
        </p:spPr>
        <p:txBody>
          <a:bodyPr wrap="square" rtlCol="0">
            <a:spAutoFit/>
          </a:bodyPr>
          <a:lstStyle/>
          <a:p>
            <a:r>
              <a:rPr lang="en-US" dirty="0" smtClean="0">
                <a:solidFill>
                  <a:schemeClr val="bg1"/>
                </a:solidFill>
              </a:rPr>
              <a:t>Bridging Math Practices</a:t>
            </a:r>
          </a:p>
          <a:p>
            <a:r>
              <a:rPr lang="en-US" dirty="0" smtClean="0">
                <a:solidFill>
                  <a:schemeClr val="bg1"/>
                </a:solidFill>
              </a:rPr>
              <a:t>Math-Science Partnership Grant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a:spcBef>
                <a:spcPts val="0"/>
              </a:spcBef>
              <a:buNone/>
            </a:pPr>
            <a:r>
              <a:rPr lang="en-US" dirty="0"/>
              <a:t>Role Play </a:t>
            </a:r>
            <a:r>
              <a:rPr lang="en-US" dirty="0" smtClean="0"/>
              <a:t>Activity</a:t>
            </a:r>
            <a:endParaRPr lang="en-US" dirty="0"/>
          </a:p>
        </p:txBody>
      </p:sp>
      <p:sp>
        <p:nvSpPr>
          <p:cNvPr id="115" name="Shape 115"/>
          <p:cNvSpPr txBox="1">
            <a:spLocks noGrp="1"/>
          </p:cNvSpPr>
          <p:nvPr>
            <p:ph type="body" idx="1"/>
          </p:nvPr>
        </p:nvSpPr>
        <p:spPr>
          <a:xfrm>
            <a:off x="457200" y="1659025"/>
            <a:ext cx="8229600" cy="4385313"/>
          </a:xfrm>
          <a:prstGeom prst="rect">
            <a:avLst/>
          </a:prstGeom>
        </p:spPr>
        <p:txBody>
          <a:bodyPr lIns="91425" tIns="91425" rIns="91425" bIns="91425" anchor="t" anchorCtr="0">
            <a:noAutofit/>
          </a:bodyPr>
          <a:lstStyle/>
          <a:p>
            <a:pPr marL="0" lvl="0" indent="0" rtl="0">
              <a:lnSpc>
                <a:spcPct val="115000"/>
              </a:lnSpc>
              <a:spcBef>
                <a:spcPts val="0"/>
              </a:spcBef>
              <a:buNone/>
            </a:pPr>
            <a:r>
              <a:rPr lang="en-US" sz="3000" b="1" dirty="0"/>
              <a:t>TEACHER:</a:t>
            </a:r>
          </a:p>
          <a:p>
            <a:pPr marL="0" lvl="0" indent="0" rtl="0">
              <a:lnSpc>
                <a:spcPct val="115000"/>
              </a:lnSpc>
              <a:spcBef>
                <a:spcPts val="0"/>
              </a:spcBef>
              <a:buNone/>
            </a:pPr>
            <a:endParaRPr sz="1100" dirty="0"/>
          </a:p>
          <a:p>
            <a:pPr marL="457200" lvl="0" indent="-228600" rtl="0">
              <a:lnSpc>
                <a:spcPct val="115000"/>
              </a:lnSpc>
              <a:spcBef>
                <a:spcPts val="0"/>
              </a:spcBef>
            </a:pPr>
            <a:r>
              <a:rPr lang="en-US" dirty="0"/>
              <a:t>Make sense of student thinking using their written work and discussion.</a:t>
            </a:r>
          </a:p>
          <a:p>
            <a:pPr marL="0" lvl="0" indent="0">
              <a:lnSpc>
                <a:spcPct val="115000"/>
              </a:lnSpc>
              <a:spcBef>
                <a:spcPts val="0"/>
              </a:spcBef>
              <a:buNone/>
            </a:pPr>
            <a:endParaRPr dirty="0"/>
          </a:p>
          <a:p>
            <a:pPr marL="457200" lvl="0" indent="-228600" rtl="0">
              <a:lnSpc>
                <a:spcPct val="115000"/>
              </a:lnSpc>
              <a:spcBef>
                <a:spcPts val="0"/>
              </a:spcBef>
            </a:pPr>
            <a:r>
              <a:rPr lang="en-US" u="sng" dirty="0"/>
              <a:t>Focus</a:t>
            </a:r>
            <a:r>
              <a:rPr lang="en-US" dirty="0"/>
              <a:t> the discussion </a:t>
            </a:r>
            <a:r>
              <a:rPr lang="en-US" dirty="0" smtClean="0"/>
              <a:t>among the pair or small group </a:t>
            </a:r>
            <a:r>
              <a:rPr lang="en-US" dirty="0"/>
              <a:t>of students. </a:t>
            </a:r>
          </a:p>
          <a:p>
            <a:pPr marL="0" lvl="0" indent="0">
              <a:lnSpc>
                <a:spcPct val="115000"/>
              </a:lnSpc>
              <a:spcBef>
                <a:spcPts val="0"/>
              </a:spcBef>
              <a:buNone/>
            </a:pPr>
            <a:endParaRPr dirty="0"/>
          </a:p>
          <a:p>
            <a:pPr marL="457200" lvl="0" indent="-228600">
              <a:lnSpc>
                <a:spcPct val="115000"/>
              </a:lnSpc>
              <a:spcBef>
                <a:spcPts val="0"/>
              </a:spcBef>
            </a:pPr>
            <a:r>
              <a:rPr lang="en-US" dirty="0"/>
              <a:t>Your major objective is to support student learning, which may include, clarifying students’ thinking and supporting them to extend and elaborate their mathematical arguments. </a:t>
            </a:r>
          </a:p>
          <a:p>
            <a:pPr marL="914400" lvl="1" indent="-228600" rtl="0">
              <a:lnSpc>
                <a:spcPct val="115000"/>
              </a:lnSpc>
              <a:spcBef>
                <a:spcPts val="0"/>
              </a:spcBef>
            </a:pPr>
            <a:r>
              <a:rPr lang="en-US" dirty="0"/>
              <a:t>It is okay if the group does not have time to fully get a consensus on their group argument. </a:t>
            </a:r>
            <a:r>
              <a:rPr lang="en-US" dirty="0" smtClean="0"/>
              <a:t>Your </a:t>
            </a:r>
            <a:r>
              <a:rPr lang="en-US" dirty="0"/>
              <a:t>focus is on understanding their thinking and helping them engage with the thinking of others.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Role Play Activity- Process</a:t>
            </a:r>
            <a:endParaRPr lang="en-US" dirty="0"/>
          </a:p>
        </p:txBody>
      </p:sp>
      <p:sp>
        <p:nvSpPr>
          <p:cNvPr id="9" name="Text Placeholder 8"/>
          <p:cNvSpPr>
            <a:spLocks noGrp="1"/>
          </p:cNvSpPr>
          <p:nvPr>
            <p:ph type="body" idx="1"/>
          </p:nvPr>
        </p:nvSpPr>
        <p:spPr/>
        <p:txBody>
          <a:bodyPr/>
          <a:lstStyle/>
          <a:p>
            <a:pPr marL="628650" lvl="0" indent="-514350">
              <a:buFont typeface="+mj-lt"/>
              <a:buAutoNum type="arabicPeriod"/>
            </a:pPr>
            <a:r>
              <a:rPr lang="en-US" sz="2800" dirty="0" smtClean="0"/>
              <a:t>Students focus on individual arguments</a:t>
            </a:r>
            <a:endParaRPr lang="en-US" sz="2800" dirty="0"/>
          </a:p>
          <a:p>
            <a:pPr marL="628650" lvl="0" indent="-514350">
              <a:buFont typeface="+mj-lt"/>
              <a:buAutoNum type="arabicPeriod"/>
            </a:pPr>
            <a:endParaRPr lang="en-US" sz="2800" dirty="0" smtClean="0"/>
          </a:p>
          <a:p>
            <a:pPr marL="628650" indent="-514350">
              <a:buFont typeface="+mj-lt"/>
              <a:buAutoNum type="arabicPeriod"/>
            </a:pPr>
            <a:r>
              <a:rPr lang="en-US" sz="2800" dirty="0" smtClean="0"/>
              <a:t>Students </a:t>
            </a:r>
            <a:r>
              <a:rPr lang="en-US" sz="2800" dirty="0"/>
              <a:t>discuss </a:t>
            </a:r>
            <a:r>
              <a:rPr lang="en-US" sz="2800" dirty="0" smtClean="0"/>
              <a:t>and further develop ideas with teacher assistance</a:t>
            </a:r>
          </a:p>
          <a:p>
            <a:pPr marL="628650" lvl="0" indent="-514350">
              <a:buFont typeface="+mj-lt"/>
              <a:buAutoNum type="arabicPeriod"/>
            </a:pPr>
            <a:endParaRPr lang="en-US" sz="2800" dirty="0" smtClean="0"/>
          </a:p>
          <a:p>
            <a:pPr marL="628650" lvl="0" indent="-514350">
              <a:buFont typeface="+mj-lt"/>
              <a:buAutoNum type="arabicPeriod"/>
            </a:pPr>
            <a:r>
              <a:rPr lang="en-US" sz="2800" dirty="0" smtClean="0"/>
              <a:t>Students make sense of one another’s ideas and come to new understandings</a:t>
            </a:r>
            <a:endParaRPr lang="en-US" sz="2800" dirty="0"/>
          </a:p>
          <a:p>
            <a:endParaRPr lang="en-US" dirty="0"/>
          </a:p>
          <a:p>
            <a:pPr lvl="0"/>
            <a:endParaRPr lang="en-US" dirty="0"/>
          </a:p>
          <a:p>
            <a:endParaRPr lang="en-US" dirty="0"/>
          </a:p>
        </p:txBody>
      </p:sp>
    </p:spTree>
    <p:extLst>
      <p:ext uri="{BB962C8B-B14F-4D97-AF65-F5344CB8AC3E}">
        <p14:creationId xmlns:p14="http://schemas.microsoft.com/office/powerpoint/2010/main" val="12030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2"/>
            <a:ext cx="8229599" cy="1162048"/>
          </a:xfrm>
        </p:spPr>
        <p:txBody>
          <a:bodyPr/>
          <a:lstStyle/>
          <a:p>
            <a:r>
              <a:rPr lang="en-US" sz="4400" b="0" dirty="0" smtClean="0"/>
              <a:t>Role Play – Debrief with Groups</a:t>
            </a:r>
            <a:endParaRPr lang="en-US" sz="4400" b="0" dirty="0"/>
          </a:p>
        </p:txBody>
      </p:sp>
      <p:sp>
        <p:nvSpPr>
          <p:cNvPr id="11" name="Text Placeholder 10"/>
          <p:cNvSpPr>
            <a:spLocks noGrp="1"/>
          </p:cNvSpPr>
          <p:nvPr>
            <p:ph type="body" idx="1"/>
          </p:nvPr>
        </p:nvSpPr>
        <p:spPr>
          <a:xfrm>
            <a:off x="3012044" y="1568555"/>
            <a:ext cx="6131955" cy="4862091"/>
          </a:xfrm>
        </p:spPr>
        <p:txBody>
          <a:bodyPr/>
          <a:lstStyle/>
          <a:p>
            <a:pPr marL="228600" lvl="0" indent="-214313" fontAlgn="base"/>
            <a:r>
              <a:rPr lang="en-US" sz="2400" kern="1200" dirty="0" smtClean="0">
                <a:latin typeface="Calibri"/>
                <a:ea typeface="Calibri"/>
                <a:cs typeface="Calibri"/>
                <a:sym typeface="Calibri"/>
              </a:rPr>
              <a:t>What kind of feedforward from the teacher (or students) seemed productive for individuals or the group?</a:t>
            </a:r>
          </a:p>
          <a:p>
            <a:pPr marL="628650" lvl="1" indent="-214313" fontAlgn="base"/>
            <a:r>
              <a:rPr lang="en-US" sz="2000" kern="1200" dirty="0" smtClean="0">
                <a:latin typeface="Calibri"/>
                <a:ea typeface="Calibri"/>
                <a:cs typeface="Calibri"/>
                <a:sym typeface="Calibri"/>
              </a:rPr>
              <a:t>What did you learn about supporting a discussion?</a:t>
            </a:r>
          </a:p>
          <a:p>
            <a:pPr marL="228600" indent="-214313" fontAlgn="base"/>
            <a:r>
              <a:rPr lang="en-US" sz="2400" kern="1200" dirty="0" smtClean="0">
                <a:latin typeface="Calibri"/>
                <a:ea typeface="Calibri"/>
                <a:cs typeface="Calibri"/>
                <a:sym typeface="Calibri"/>
              </a:rPr>
              <a:t>As the teacher, what were you focused on when formulating your questions or comments?</a:t>
            </a:r>
          </a:p>
          <a:p>
            <a:pPr marL="228600" indent="-214313" fontAlgn="base"/>
            <a:r>
              <a:rPr lang="en-US" sz="2400" kern="1200" dirty="0" smtClean="0">
                <a:latin typeface="Calibri"/>
                <a:ea typeface="Calibri"/>
                <a:cs typeface="Calibri"/>
                <a:sym typeface="Calibri"/>
              </a:rPr>
              <a:t>As a student, what questions, prompts or comments helped you express or develop your ideas?</a:t>
            </a:r>
          </a:p>
          <a:p>
            <a:pPr marL="228600" indent="-214313" fontAlgn="base"/>
            <a:r>
              <a:rPr lang="en-US" sz="2400" kern="1200" dirty="0" smtClean="0">
                <a:latin typeface="Calibri"/>
                <a:ea typeface="Calibri"/>
                <a:cs typeface="Calibri"/>
                <a:sym typeface="Calibri"/>
              </a:rPr>
              <a:t>How does this activity apply to your classroom teaching situation?  </a:t>
            </a:r>
            <a:endParaRPr lang="en-US" sz="2400" kern="1200" dirty="0">
              <a:latin typeface="Calibri"/>
              <a:ea typeface="Calibri"/>
              <a:cs typeface="Calibri"/>
              <a:sym typeface="Calibri"/>
            </a:endParaRPr>
          </a:p>
          <a:p>
            <a:endParaRPr lang="en-US" sz="2400" dirty="0"/>
          </a:p>
        </p:txBody>
      </p:sp>
      <p:sp>
        <p:nvSpPr>
          <p:cNvPr id="12" name="Text Placeholder 11"/>
          <p:cNvSpPr>
            <a:spLocks noGrp="1"/>
          </p:cNvSpPr>
          <p:nvPr>
            <p:ph type="body" idx="2"/>
          </p:nvPr>
        </p:nvSpPr>
        <p:spPr>
          <a:xfrm>
            <a:off x="457200" y="1756788"/>
            <a:ext cx="2554845" cy="4368844"/>
          </a:xfrm>
        </p:spPr>
        <p:txBody>
          <a:bodyPr/>
          <a:lstStyle/>
          <a:p>
            <a:r>
              <a:rPr lang="en-US" sz="2000" i="1" dirty="0" smtClean="0"/>
              <a:t>These questions   are meant to be generative.</a:t>
            </a:r>
          </a:p>
          <a:p>
            <a:endParaRPr lang="en-US" sz="2000" i="1" dirty="0" smtClean="0"/>
          </a:p>
          <a:p>
            <a:r>
              <a:rPr lang="en-US" sz="2000" i="1" dirty="0" smtClean="0"/>
              <a:t>You don’t have to discuss each one! And please feel free to pose and discuss others of interest to your group.</a:t>
            </a:r>
          </a:p>
          <a:p>
            <a:endParaRPr lang="en-US" dirty="0"/>
          </a:p>
        </p:txBody>
      </p:sp>
    </p:spTree>
    <p:extLst>
      <p:ext uri="{BB962C8B-B14F-4D97-AF65-F5344CB8AC3E}">
        <p14:creationId xmlns:p14="http://schemas.microsoft.com/office/powerpoint/2010/main" val="1484231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a:spcBef>
                <a:spcPts val="0"/>
              </a:spcBef>
              <a:buNone/>
            </a:pPr>
            <a:r>
              <a:rPr lang="en-US" dirty="0" smtClean="0"/>
              <a:t>Role Play </a:t>
            </a:r>
            <a:r>
              <a:rPr lang="en-US" dirty="0"/>
              <a:t>Wrap-</a:t>
            </a:r>
            <a:r>
              <a:rPr lang="en-US" dirty="0" smtClean="0"/>
              <a:t>Up </a:t>
            </a:r>
            <a:br>
              <a:rPr lang="en-US" dirty="0" smtClean="0"/>
            </a:br>
            <a:r>
              <a:rPr lang="en-US" dirty="0"/>
              <a:t>(</a:t>
            </a:r>
            <a:r>
              <a:rPr lang="en-US" dirty="0" smtClean="0"/>
              <a:t>Whole Group)</a:t>
            </a:r>
            <a:endParaRPr lang="en-US" dirty="0"/>
          </a:p>
        </p:txBody>
      </p:sp>
      <p:sp>
        <p:nvSpPr>
          <p:cNvPr id="133" name="Shape 133"/>
          <p:cNvSpPr txBox="1">
            <a:spLocks noGrp="1"/>
          </p:cNvSpPr>
          <p:nvPr>
            <p:ph type="body" idx="1"/>
          </p:nvPr>
        </p:nvSpPr>
        <p:spPr>
          <a:xfrm>
            <a:off x="457200" y="1659036"/>
            <a:ext cx="8229600" cy="4525500"/>
          </a:xfrm>
          <a:prstGeom prst="rect">
            <a:avLst/>
          </a:prstGeom>
        </p:spPr>
        <p:txBody>
          <a:bodyPr lIns="91425" tIns="91425" rIns="91425" bIns="91425" anchor="t" anchorCtr="0">
            <a:noAutofit/>
          </a:bodyPr>
          <a:lstStyle/>
          <a:p>
            <a:pPr marL="457200" indent="-355600">
              <a:spcBef>
                <a:spcPts val="0"/>
              </a:spcBef>
              <a:buFont typeface="Arial"/>
              <a:buAutoNum type="arabicPeriod"/>
            </a:pPr>
            <a:r>
              <a:rPr lang="en-US" sz="2200" dirty="0"/>
              <a:t>What stood out to you from engaging in the Number Trick Role Play Activity</a:t>
            </a:r>
            <a:r>
              <a:rPr lang="en-US" sz="2200" dirty="0" smtClean="0"/>
              <a:t>?</a:t>
            </a:r>
          </a:p>
          <a:p>
            <a:pPr marL="457200" indent="-355600">
              <a:spcBef>
                <a:spcPts val="0"/>
              </a:spcBef>
              <a:buFont typeface="Arial"/>
              <a:buAutoNum type="arabicPeriod"/>
            </a:pPr>
            <a:endParaRPr lang="en-US" sz="2200" dirty="0" smtClean="0"/>
          </a:p>
          <a:p>
            <a:pPr marL="457200" indent="-355600">
              <a:spcBef>
                <a:spcPts val="0"/>
              </a:spcBef>
              <a:buFont typeface="Arial"/>
              <a:buAutoNum type="arabicPeriod"/>
            </a:pPr>
            <a:endParaRPr lang="en-US" sz="2200" dirty="0"/>
          </a:p>
          <a:p>
            <a:pPr marL="457200" indent="-355600">
              <a:spcBef>
                <a:spcPts val="0"/>
              </a:spcBef>
              <a:buFont typeface="Arial"/>
              <a:buAutoNum type="arabicPeriod"/>
            </a:pPr>
            <a:r>
              <a:rPr lang="en-US" sz="2200" dirty="0" smtClean="0"/>
              <a:t>What </a:t>
            </a:r>
            <a:r>
              <a:rPr lang="en-US" sz="2200" dirty="0"/>
              <a:t>are </a:t>
            </a:r>
            <a:r>
              <a:rPr lang="en-US" sz="2200" dirty="0" smtClean="0"/>
              <a:t>some distinctions between facilitating students in a general discussion and facilitating students engaged in argumentation? </a:t>
            </a:r>
            <a:endParaRPr lang="en-US" sz="2200" dirty="0"/>
          </a:p>
          <a:p>
            <a:pPr marL="457200" lvl="0" indent="-355600">
              <a:spcBef>
                <a:spcPts val="0"/>
              </a:spcBef>
              <a:buSzPct val="100000"/>
              <a:buAutoNum type="arabicPeriod"/>
            </a:pPr>
            <a:endParaRPr lang="en-US" sz="2200" dirty="0" smtClean="0"/>
          </a:p>
          <a:p>
            <a:pPr marL="101600" lvl="0" indent="0">
              <a:spcBef>
                <a:spcPts val="0"/>
              </a:spcBef>
              <a:buSzPct val="100000"/>
              <a:buNone/>
            </a:pPr>
            <a:endParaRPr lang="en-US" sz="2200" dirty="0" smtClean="0"/>
          </a:p>
          <a:p>
            <a:pPr marL="457200" lvl="0" indent="-355600">
              <a:spcBef>
                <a:spcPts val="0"/>
              </a:spcBef>
              <a:buSzPct val="100000"/>
              <a:buAutoNum type="arabicPeriod"/>
            </a:pPr>
            <a:endParaRPr lang="en-US" sz="2200" dirty="0"/>
          </a:p>
          <a:p>
            <a:pPr marL="0" lvl="0" indent="0" rtl="0">
              <a:spcBef>
                <a:spcPts val="0"/>
              </a:spcBef>
              <a:buNone/>
            </a:pPr>
            <a:endParaRPr sz="2200" dirty="0"/>
          </a:p>
          <a:p>
            <a:pPr marL="0" lvl="0" indent="0" rtl="0">
              <a:spcBef>
                <a:spcPts val="0"/>
              </a:spcBef>
              <a:buNone/>
            </a:pPr>
            <a:endParaRPr sz="2200" dirty="0"/>
          </a:p>
          <a:p>
            <a:pPr marL="0" lvl="0" indent="0" rtl="0">
              <a:spcBef>
                <a:spcPts val="0"/>
              </a:spcBef>
              <a:buNone/>
            </a:pPr>
            <a:endParaRPr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6"/>
          <p:cNvSpPr txBox="1">
            <a:spLocks/>
          </p:cNvSpPr>
          <p:nvPr/>
        </p:nvSpPr>
        <p:spPr>
          <a:xfrm>
            <a:off x="457200" y="1954306"/>
            <a:ext cx="8229600" cy="1775012"/>
          </a:xfrm>
          <a:prstGeom prst="rect">
            <a:avLst/>
          </a:prstGeom>
          <a:solidFill>
            <a:schemeClr val="tx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4400" smtClean="0">
                <a:solidFill>
                  <a:schemeClr val="bg1"/>
                </a:solidFill>
              </a:rPr>
              <a:t>Analyzing Student Work</a:t>
            </a:r>
          </a:p>
          <a:p>
            <a:r>
              <a:rPr lang="en-US" sz="4400" smtClean="0">
                <a:solidFill>
                  <a:schemeClr val="bg1"/>
                </a:solidFill>
              </a:rPr>
              <a:t>Opportunities for Feed</a:t>
            </a:r>
            <a:r>
              <a:rPr lang="en-US" sz="4400" i="1" smtClean="0">
                <a:solidFill>
                  <a:schemeClr val="bg1"/>
                </a:solidFill>
              </a:rPr>
              <a:t>forward</a:t>
            </a:r>
            <a:endParaRPr lang="en-US" sz="4400" i="1" dirty="0">
              <a:solidFill>
                <a:schemeClr val="bg1"/>
              </a:solidFill>
            </a:endParaRPr>
          </a:p>
        </p:txBody>
      </p:sp>
      <p:sp>
        <p:nvSpPr>
          <p:cNvPr id="4" name="Rectangle 3"/>
          <p:cNvSpPr/>
          <p:nvPr/>
        </p:nvSpPr>
        <p:spPr>
          <a:xfrm>
            <a:off x="0" y="5719482"/>
            <a:ext cx="9144000" cy="113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idx="11"/>
          </p:nvPr>
        </p:nvSpPr>
        <p:spPr/>
        <p:txBody>
          <a:bodyPr/>
          <a:lstStyle/>
          <a:p>
            <a:r>
              <a:rPr lang="en-US" smtClean="0"/>
              <a:t>Bridging Math Practices Project</a:t>
            </a:r>
            <a:endParaRPr lang="en-US"/>
          </a:p>
        </p:txBody>
      </p:sp>
    </p:spTree>
    <p:extLst>
      <p:ext uri="{BB962C8B-B14F-4D97-AF65-F5344CB8AC3E}">
        <p14:creationId xmlns:p14="http://schemas.microsoft.com/office/powerpoint/2010/main" val="42373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182245" cy="6858000"/>
          </a:xfrm>
          <a:prstGeom prst="rect">
            <a:avLst/>
          </a:prstGeom>
          <a:gradFill>
            <a:gsLst>
              <a:gs pos="0">
                <a:schemeClr val="dk1">
                  <a:tint val="100000"/>
                  <a:shade val="100000"/>
                  <a:satMod val="130000"/>
                </a:schemeClr>
              </a:gs>
              <a:gs pos="100000">
                <a:schemeClr val="dk1">
                  <a:tint val="50000"/>
                  <a:shade val="100000"/>
                  <a:satMod val="350000"/>
                  <a:alpha val="42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 name="Title 6"/>
          <p:cNvSpPr>
            <a:spLocks noGrp="1"/>
          </p:cNvSpPr>
          <p:nvPr>
            <p:ph type="title"/>
          </p:nvPr>
        </p:nvSpPr>
        <p:spPr/>
        <p:txBody>
          <a:bodyPr/>
          <a:lstStyle/>
          <a:p>
            <a:r>
              <a:rPr lang="en-US" cap="none" dirty="0" smtClean="0">
                <a:ln w="0"/>
                <a:solidFill>
                  <a:schemeClr val="tx1"/>
                </a:solidFill>
                <a:effectLst>
                  <a:outerShdw blurRad="38100" dist="19050" dir="2700000" algn="tl" rotWithShape="0">
                    <a:schemeClr val="dk1">
                      <a:alpha val="40000"/>
                    </a:schemeClr>
                  </a:outerShdw>
                </a:effectLst>
              </a:rPr>
              <a:t>Number Trick task</a:t>
            </a:r>
            <a:br>
              <a:rPr lang="en-US" cap="none" dirty="0" smtClean="0">
                <a:ln w="0"/>
                <a:solidFill>
                  <a:schemeClr val="tx1"/>
                </a:solidFill>
                <a:effectLst>
                  <a:outerShdw blurRad="38100" dist="19050" dir="2700000" algn="tl" rotWithShape="0">
                    <a:schemeClr val="dk1">
                      <a:alpha val="40000"/>
                    </a:schemeClr>
                  </a:outerShdw>
                </a:effectLst>
              </a:rPr>
            </a:br>
            <a:r>
              <a:rPr lang="en-US" cap="none" dirty="0" smtClean="0">
                <a:ln w="0"/>
                <a:solidFill>
                  <a:schemeClr val="tx1"/>
                </a:solidFill>
                <a:effectLst>
                  <a:outerShdw blurRad="38100" dist="19050" dir="2700000" algn="tl" rotWithShape="0">
                    <a:schemeClr val="dk1">
                      <a:alpha val="40000"/>
                    </a:schemeClr>
                  </a:outerShdw>
                </a:effectLst>
              </a:rPr>
              <a:t>Analyzing student work</a:t>
            </a:r>
            <a:endParaRPr lang="en-US" cap="none"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2671789" y="3990854"/>
            <a:ext cx="6565608" cy="954107"/>
          </a:xfrm>
          <a:prstGeom prst="rect">
            <a:avLst/>
          </a:prstGeom>
          <a:noFill/>
        </p:spPr>
        <p:txBody>
          <a:bodyPr wrap="square" rtlCol="0">
            <a:spAutoFit/>
          </a:bodyPr>
          <a:lstStyle/>
          <a:p>
            <a:r>
              <a:rPr lang="en-US" sz="2800" i="1" dirty="0" smtClean="0"/>
              <a:t>Think of a number between 0 and 10 (inclusive)…. </a:t>
            </a:r>
            <a:endParaRPr lang="en-US" sz="2800" i="1" dirty="0"/>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rot="1508272">
            <a:off x="5202649" y="5040072"/>
            <a:ext cx="1030649" cy="1375970"/>
          </a:xfrm>
          <a:prstGeom prst="rect">
            <a:avLst/>
          </a:prstGeom>
        </p:spPr>
      </p:pic>
      <p:pic>
        <p:nvPicPr>
          <p:cNvPr id="11" name="Picture 10"/>
          <p:cNvPicPr>
            <a:picLocks noChangeAspect="1"/>
          </p:cNvPicPr>
          <p:nvPr/>
        </p:nvPicPr>
        <p:blipFill>
          <a:blip r:embed="rId4">
            <a:duotone>
              <a:prstClr val="black"/>
              <a:schemeClr val="tx2">
                <a:tint val="45000"/>
                <a:satMod val="400000"/>
              </a:schemeClr>
            </a:duotone>
          </a:blip>
          <a:stretch>
            <a:fillRect/>
          </a:stretch>
        </p:blipFill>
        <p:spPr>
          <a:xfrm>
            <a:off x="2460581" y="191146"/>
            <a:ext cx="802845" cy="1071839"/>
          </a:xfrm>
          <a:prstGeom prst="rect">
            <a:avLst/>
          </a:prstGeom>
        </p:spPr>
      </p:pic>
      <p:pic>
        <p:nvPicPr>
          <p:cNvPr id="12" name="Picture 11"/>
          <p:cNvPicPr>
            <a:picLocks noChangeAspect="1"/>
          </p:cNvPicPr>
          <p:nvPr/>
        </p:nvPicPr>
        <p:blipFill>
          <a:blip r:embed="rId5">
            <a:biLevel thresh="50000"/>
          </a:blip>
          <a:stretch>
            <a:fillRect/>
          </a:stretch>
        </p:blipFill>
        <p:spPr>
          <a:xfrm>
            <a:off x="7621298" y="5286928"/>
            <a:ext cx="554802" cy="780833"/>
          </a:xfrm>
          <a:prstGeom prst="rect">
            <a:avLst/>
          </a:prstGeom>
        </p:spPr>
      </p:pic>
      <p:pic>
        <p:nvPicPr>
          <p:cNvPr id="13" name="Picture 12"/>
          <p:cNvPicPr>
            <a:picLocks noChangeAspect="1"/>
          </p:cNvPicPr>
          <p:nvPr/>
        </p:nvPicPr>
        <p:blipFill>
          <a:blip r:embed="rId6"/>
          <a:stretch>
            <a:fillRect/>
          </a:stretch>
        </p:blipFill>
        <p:spPr>
          <a:xfrm rot="20912371">
            <a:off x="2515105" y="5055807"/>
            <a:ext cx="1367920" cy="1683073"/>
          </a:xfrm>
          <a:prstGeom prst="rect">
            <a:avLst/>
          </a:prstGeom>
        </p:spPr>
      </p:pic>
      <p:pic>
        <p:nvPicPr>
          <p:cNvPr id="14" name="Picture 13"/>
          <p:cNvPicPr>
            <a:picLocks noChangeAspect="1"/>
          </p:cNvPicPr>
          <p:nvPr/>
        </p:nvPicPr>
        <p:blipFill>
          <a:blip r:embed="rId7">
            <a:duotone>
              <a:prstClr val="black"/>
              <a:srgbClr val="D9C3A5">
                <a:tint val="50000"/>
                <a:satMod val="180000"/>
              </a:srgbClr>
            </a:duotone>
          </a:blip>
          <a:stretch>
            <a:fillRect/>
          </a:stretch>
        </p:blipFill>
        <p:spPr>
          <a:xfrm rot="249040">
            <a:off x="6388392" y="544512"/>
            <a:ext cx="2590800" cy="2032000"/>
          </a:xfrm>
          <a:prstGeom prst="rect">
            <a:avLst/>
          </a:prstGeom>
        </p:spPr>
      </p:pic>
      <p:pic>
        <p:nvPicPr>
          <p:cNvPr id="15" name="Picture 14"/>
          <p:cNvPicPr>
            <a:picLocks noChangeAspect="1"/>
          </p:cNvPicPr>
          <p:nvPr/>
        </p:nvPicPr>
        <p:blipFill>
          <a:blip r:embed="rId8">
            <a:duotone>
              <a:schemeClr val="bg2">
                <a:shade val="45000"/>
                <a:satMod val="135000"/>
              </a:schemeClr>
              <a:prstClr val="white"/>
            </a:duotone>
          </a:blip>
          <a:stretch>
            <a:fillRect/>
          </a:stretch>
        </p:blipFill>
        <p:spPr>
          <a:xfrm>
            <a:off x="4344609" y="397851"/>
            <a:ext cx="1113560" cy="1855934"/>
          </a:xfrm>
          <a:prstGeom prst="rect">
            <a:avLst/>
          </a:prstGeom>
        </p:spPr>
      </p:pic>
      <p:sp>
        <p:nvSpPr>
          <p:cNvPr id="16" name="TextBox 15"/>
          <p:cNvSpPr txBox="1"/>
          <p:nvPr/>
        </p:nvSpPr>
        <p:spPr>
          <a:xfrm>
            <a:off x="237331" y="904399"/>
            <a:ext cx="1944914" cy="2031325"/>
          </a:xfrm>
          <a:prstGeom prst="rect">
            <a:avLst/>
          </a:prstGeom>
          <a:noFill/>
        </p:spPr>
        <p:txBody>
          <a:bodyPr wrap="square" rtlCol="0">
            <a:spAutoFit/>
          </a:bodyPr>
          <a:lstStyle/>
          <a:p>
            <a:r>
              <a:rPr lang="en-US" sz="1800" dirty="0" smtClean="0"/>
              <a:t>Opportunity to use our language of claims, warrants and evidence to analyze student work</a:t>
            </a:r>
            <a:endParaRPr lang="en-US" sz="1800" dirty="0"/>
          </a:p>
        </p:txBody>
      </p:sp>
      <p:sp>
        <p:nvSpPr>
          <p:cNvPr id="17" name="TextBox 16"/>
          <p:cNvSpPr txBox="1"/>
          <p:nvPr/>
        </p:nvSpPr>
        <p:spPr>
          <a:xfrm>
            <a:off x="237331" y="3258954"/>
            <a:ext cx="1865999" cy="1938992"/>
          </a:xfrm>
          <a:prstGeom prst="rect">
            <a:avLst/>
          </a:prstGeom>
          <a:noFill/>
        </p:spPr>
        <p:txBody>
          <a:bodyPr wrap="square" rtlCol="0">
            <a:spAutoFit/>
          </a:bodyPr>
          <a:lstStyle/>
          <a:p>
            <a:r>
              <a:rPr lang="en-US" sz="2000" dirty="0" smtClean="0"/>
              <a:t>Example of a task targeting the develop-</a:t>
            </a:r>
            <a:r>
              <a:rPr lang="en-US" sz="2000" dirty="0" err="1" smtClean="0"/>
              <a:t>ment</a:t>
            </a:r>
            <a:r>
              <a:rPr lang="en-US" sz="2000" dirty="0" smtClean="0"/>
              <a:t> of a core conceptual understanding</a:t>
            </a:r>
            <a:endParaRPr lang="en-US" sz="2000" dirty="0"/>
          </a:p>
        </p:txBody>
      </p:sp>
    </p:spTree>
    <p:extLst>
      <p:ext uri="{BB962C8B-B14F-4D97-AF65-F5344CB8AC3E}">
        <p14:creationId xmlns:p14="http://schemas.microsoft.com/office/powerpoint/2010/main" val="440344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 </a:t>
            </a:r>
            <a:endParaRPr lang="en-US" dirty="0"/>
          </a:p>
        </p:txBody>
      </p:sp>
      <p:sp>
        <p:nvSpPr>
          <p:cNvPr id="3" name="Content Placeholder 2"/>
          <p:cNvSpPr>
            <a:spLocks noGrp="1"/>
          </p:cNvSpPr>
          <p:nvPr>
            <p:ph idx="1"/>
          </p:nvPr>
        </p:nvSpPr>
        <p:spPr>
          <a:xfrm>
            <a:off x="457200" y="1775012"/>
            <a:ext cx="8216512" cy="4869801"/>
          </a:xfrm>
        </p:spPr>
        <p:txBody>
          <a:bodyPr>
            <a:noAutofit/>
          </a:bodyPr>
          <a:lstStyle/>
          <a:p>
            <a:r>
              <a:rPr lang="en-US" sz="2400" b="1" dirty="0" smtClean="0"/>
              <a:t>Identify the argument</a:t>
            </a:r>
          </a:p>
          <a:p>
            <a:pPr lvl="1"/>
            <a:r>
              <a:rPr lang="en-US" sz="2200" dirty="0"/>
              <a:t>What is the claim?</a:t>
            </a:r>
          </a:p>
          <a:p>
            <a:pPr lvl="1"/>
            <a:r>
              <a:rPr lang="en-US" sz="2200" dirty="0" smtClean="0"/>
              <a:t>What’s the evidence the student offers?</a:t>
            </a:r>
          </a:p>
          <a:p>
            <a:pPr lvl="1"/>
            <a:r>
              <a:rPr lang="en-US" sz="2200" dirty="0" smtClean="0"/>
              <a:t>What’s the warrant(s) that links the evidence to the claim?</a:t>
            </a:r>
          </a:p>
          <a:p>
            <a:r>
              <a:rPr lang="en-US" sz="2400" b="1" dirty="0" smtClean="0"/>
              <a:t>Critique the argument</a:t>
            </a:r>
          </a:p>
          <a:p>
            <a:pPr lvl="1"/>
            <a:r>
              <a:rPr lang="en-US" sz="2200" dirty="0" smtClean="0"/>
              <a:t>What are strengths of what the student did?</a:t>
            </a:r>
          </a:p>
          <a:p>
            <a:pPr lvl="1"/>
            <a:r>
              <a:rPr lang="en-US" sz="2200" dirty="0" smtClean="0"/>
              <a:t>Is the approach (chain of reasoning) mathematically sound? Are there logical gaps? Must the reader fill in connections or pieces of evidence?</a:t>
            </a:r>
          </a:p>
          <a:p>
            <a:r>
              <a:rPr lang="en-US" sz="2400" b="1" dirty="0" smtClean="0"/>
              <a:t>Consider conceptual understanding</a:t>
            </a:r>
          </a:p>
          <a:p>
            <a:pPr lvl="1"/>
            <a:r>
              <a:rPr lang="en-US" sz="2200" dirty="0" smtClean="0"/>
              <a:t>What can you infer about the student’s (developing) understanding of the distributive property?</a:t>
            </a:r>
          </a:p>
        </p:txBody>
      </p:sp>
      <p:pic>
        <p:nvPicPr>
          <p:cNvPr id="5" name="Picture 4"/>
          <p:cNvPicPr>
            <a:picLocks noChangeAspect="1"/>
          </p:cNvPicPr>
          <p:nvPr/>
        </p:nvPicPr>
        <p:blipFill>
          <a:blip r:embed="rId3">
            <a:duotone>
              <a:schemeClr val="bg2">
                <a:shade val="45000"/>
                <a:satMod val="135000"/>
              </a:schemeClr>
              <a:prstClr val="white"/>
            </a:duotone>
          </a:blip>
          <a:stretch>
            <a:fillRect/>
          </a:stretch>
        </p:blipFill>
        <p:spPr>
          <a:xfrm>
            <a:off x="6639858" y="481232"/>
            <a:ext cx="2082800" cy="2159000"/>
          </a:xfrm>
          <a:prstGeom prst="rect">
            <a:avLst/>
          </a:prstGeom>
          <a:ln>
            <a:solidFill>
              <a:schemeClr val="tx1"/>
            </a:solidFill>
          </a:ln>
        </p:spPr>
      </p:pic>
    </p:spTree>
    <p:extLst>
      <p:ext uri="{BB962C8B-B14F-4D97-AF65-F5344CB8AC3E}">
        <p14:creationId xmlns:p14="http://schemas.microsoft.com/office/powerpoint/2010/main" val="136619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Goal: make progress on these questions</a:t>
            </a:r>
            <a:endParaRPr lang="en-US" dirty="0"/>
          </a:p>
        </p:txBody>
      </p:sp>
      <p:sp>
        <p:nvSpPr>
          <p:cNvPr id="8" name="Text Placeholder 7"/>
          <p:cNvSpPr>
            <a:spLocks noGrp="1"/>
          </p:cNvSpPr>
          <p:nvPr>
            <p:ph type="body" idx="1"/>
          </p:nvPr>
        </p:nvSpPr>
        <p:spPr/>
        <p:txBody>
          <a:bodyPr/>
          <a:lstStyle/>
          <a:p>
            <a:r>
              <a:rPr lang="en-US" sz="2400" dirty="0"/>
              <a:t>How does argumentation help us promote conceptual understanding of important ideas (e.g., the distributive property</a:t>
            </a:r>
            <a:r>
              <a:rPr lang="en-US" sz="2400" dirty="0" smtClean="0"/>
              <a:t>)?</a:t>
            </a:r>
          </a:p>
          <a:p>
            <a:endParaRPr lang="en-US" sz="2400" dirty="0"/>
          </a:p>
          <a:p>
            <a:r>
              <a:rPr lang="en-US" sz="2400" dirty="0"/>
              <a:t>How does argumentation reveal students’ understanding of important ideas (here, the distributive property</a:t>
            </a:r>
            <a:r>
              <a:rPr lang="en-US" sz="2400" dirty="0" smtClean="0"/>
              <a:t>)?</a:t>
            </a:r>
          </a:p>
          <a:p>
            <a:endParaRPr lang="en-US" sz="2400" dirty="0"/>
          </a:p>
          <a:p>
            <a:r>
              <a:rPr lang="en-US" sz="2400" dirty="0"/>
              <a:t>How does our work getting better at identifying the claim, evidence and warrant help us give feedback and feedforward to </a:t>
            </a:r>
            <a:r>
              <a:rPr lang="en-US" sz="2400" dirty="0" smtClean="0"/>
              <a:t>students on their </a:t>
            </a:r>
            <a:r>
              <a:rPr lang="en-US" sz="2400" dirty="0"/>
              <a:t>arguments? </a:t>
            </a:r>
          </a:p>
          <a:p>
            <a:endParaRPr lang="en-US" dirty="0"/>
          </a:p>
        </p:txBody>
      </p:sp>
    </p:spTree>
    <p:extLst>
      <p:ext uri="{BB962C8B-B14F-4D97-AF65-F5344CB8AC3E}">
        <p14:creationId xmlns:p14="http://schemas.microsoft.com/office/powerpoint/2010/main" val="547587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Let’s do one together: Student B</a:t>
            </a:r>
            <a:endParaRPr lang="en-US" dirty="0"/>
          </a:p>
        </p:txBody>
      </p:sp>
      <p:pic>
        <p:nvPicPr>
          <p:cNvPr id="9" name="Shape 195"/>
          <p:cNvPicPr preferRelativeResize="0"/>
          <p:nvPr/>
        </p:nvPicPr>
        <p:blipFill rotWithShape="1">
          <a:blip r:embed="rId2">
            <a:alphaModFix/>
          </a:blip>
          <a:srcRect/>
          <a:stretch/>
        </p:blipFill>
        <p:spPr>
          <a:xfrm>
            <a:off x="1074568" y="2360617"/>
            <a:ext cx="7440565" cy="3760708"/>
          </a:xfrm>
          <a:prstGeom prst="rect">
            <a:avLst/>
          </a:prstGeom>
          <a:noFill/>
          <a:ln>
            <a:noFill/>
          </a:ln>
        </p:spPr>
      </p:pic>
      <p:sp>
        <p:nvSpPr>
          <p:cNvPr id="10" name="TextBox 9"/>
          <p:cNvSpPr txBox="1"/>
          <p:nvPr/>
        </p:nvSpPr>
        <p:spPr>
          <a:xfrm>
            <a:off x="1009446" y="1790813"/>
            <a:ext cx="7481982" cy="430887"/>
          </a:xfrm>
          <a:prstGeom prst="rect">
            <a:avLst/>
          </a:prstGeom>
          <a:noFill/>
        </p:spPr>
        <p:txBody>
          <a:bodyPr wrap="square" rtlCol="0">
            <a:spAutoFit/>
          </a:bodyPr>
          <a:lstStyle/>
          <a:p>
            <a:r>
              <a:rPr lang="en-US" sz="2200" dirty="0" smtClean="0"/>
              <a:t>Analyze. Critique. Evidence of Conceptual Understanding. </a:t>
            </a:r>
            <a:endParaRPr lang="en-US" sz="2200" dirty="0"/>
          </a:p>
        </p:txBody>
      </p:sp>
    </p:spTree>
    <p:extLst>
      <p:ext uri="{BB962C8B-B14F-4D97-AF65-F5344CB8AC3E}">
        <p14:creationId xmlns:p14="http://schemas.microsoft.com/office/powerpoint/2010/main" val="2837377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Student B</a:t>
            </a:r>
            <a:endParaRPr lang="en-US" dirty="0"/>
          </a:p>
        </p:txBody>
      </p:sp>
      <p:pic>
        <p:nvPicPr>
          <p:cNvPr id="9" name="Shape 195"/>
          <p:cNvPicPr preferRelativeResize="0"/>
          <p:nvPr/>
        </p:nvPicPr>
        <p:blipFill rotWithShape="1">
          <a:blip r:embed="rId2">
            <a:alphaModFix/>
          </a:blip>
          <a:srcRect/>
          <a:stretch/>
        </p:blipFill>
        <p:spPr>
          <a:xfrm>
            <a:off x="4542490" y="3682395"/>
            <a:ext cx="3972643" cy="2295497"/>
          </a:xfrm>
          <a:prstGeom prst="rect">
            <a:avLst/>
          </a:prstGeom>
          <a:noFill/>
          <a:ln>
            <a:noFill/>
          </a:ln>
        </p:spPr>
      </p:pic>
      <p:sp>
        <p:nvSpPr>
          <p:cNvPr id="10" name="TextBox 9"/>
          <p:cNvSpPr txBox="1"/>
          <p:nvPr/>
        </p:nvSpPr>
        <p:spPr>
          <a:xfrm>
            <a:off x="1009446" y="1790813"/>
            <a:ext cx="7481982" cy="430887"/>
          </a:xfrm>
          <a:prstGeom prst="rect">
            <a:avLst/>
          </a:prstGeom>
          <a:noFill/>
        </p:spPr>
        <p:txBody>
          <a:bodyPr wrap="square" rtlCol="0">
            <a:spAutoFit/>
          </a:bodyPr>
          <a:lstStyle/>
          <a:p>
            <a:r>
              <a:rPr lang="en-US" sz="2200" b="1" dirty="0" smtClean="0">
                <a:solidFill>
                  <a:srgbClr val="263B86"/>
                </a:solidFill>
              </a:rPr>
              <a:t>Analyze</a:t>
            </a:r>
            <a:r>
              <a:rPr lang="en-US" sz="2200" dirty="0" smtClean="0"/>
              <a:t>. Critique. Evidence of Conceptual Understanding. </a:t>
            </a:r>
            <a:endParaRPr lang="en-US" sz="2200" dirty="0"/>
          </a:p>
        </p:txBody>
      </p:sp>
      <p:sp>
        <p:nvSpPr>
          <p:cNvPr id="2" name="TextBox 1"/>
          <p:cNvSpPr txBox="1"/>
          <p:nvPr/>
        </p:nvSpPr>
        <p:spPr>
          <a:xfrm>
            <a:off x="830348" y="2783900"/>
            <a:ext cx="1790946" cy="1785104"/>
          </a:xfrm>
          <a:prstGeom prst="rect">
            <a:avLst/>
          </a:prstGeom>
          <a:noFill/>
        </p:spPr>
        <p:txBody>
          <a:bodyPr wrap="square" rtlCol="0">
            <a:spAutoFit/>
          </a:bodyPr>
          <a:lstStyle/>
          <a:p>
            <a:r>
              <a:rPr lang="en-US" sz="2200" dirty="0" smtClean="0"/>
              <a:t>Claim:</a:t>
            </a:r>
          </a:p>
          <a:p>
            <a:endParaRPr lang="en-US" sz="2200" dirty="0"/>
          </a:p>
          <a:p>
            <a:r>
              <a:rPr lang="en-US" sz="2200" dirty="0" smtClean="0"/>
              <a:t>Warrant:</a:t>
            </a:r>
            <a:endParaRPr lang="en-US" sz="2200" dirty="0"/>
          </a:p>
          <a:p>
            <a:endParaRPr lang="en-US" sz="2200" dirty="0" smtClean="0"/>
          </a:p>
          <a:p>
            <a:r>
              <a:rPr lang="en-US" sz="2200" dirty="0" smtClean="0"/>
              <a:t>Evidence:</a:t>
            </a:r>
            <a:endParaRPr lang="en-US" sz="2200" dirty="0"/>
          </a:p>
        </p:txBody>
      </p:sp>
    </p:spTree>
    <p:extLst>
      <p:ext uri="{BB962C8B-B14F-4D97-AF65-F5344CB8AC3E}">
        <p14:creationId xmlns:p14="http://schemas.microsoft.com/office/powerpoint/2010/main" val="1259234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Activity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2506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Student B</a:t>
            </a:r>
            <a:endParaRPr lang="en-US" dirty="0"/>
          </a:p>
        </p:txBody>
      </p:sp>
      <p:pic>
        <p:nvPicPr>
          <p:cNvPr id="9" name="Shape 195"/>
          <p:cNvPicPr preferRelativeResize="0"/>
          <p:nvPr/>
        </p:nvPicPr>
        <p:blipFill rotWithShape="1">
          <a:blip r:embed="rId3">
            <a:alphaModFix/>
          </a:blip>
          <a:srcRect/>
          <a:stretch/>
        </p:blipFill>
        <p:spPr>
          <a:xfrm>
            <a:off x="4542490" y="3682395"/>
            <a:ext cx="3972643" cy="2295497"/>
          </a:xfrm>
          <a:prstGeom prst="rect">
            <a:avLst/>
          </a:prstGeom>
          <a:noFill/>
          <a:ln>
            <a:noFill/>
          </a:ln>
        </p:spPr>
      </p:pic>
      <p:sp>
        <p:nvSpPr>
          <p:cNvPr id="10" name="TextBox 9"/>
          <p:cNvSpPr txBox="1"/>
          <p:nvPr/>
        </p:nvSpPr>
        <p:spPr>
          <a:xfrm>
            <a:off x="1009446" y="1790813"/>
            <a:ext cx="7481982" cy="430887"/>
          </a:xfrm>
          <a:prstGeom prst="rect">
            <a:avLst/>
          </a:prstGeom>
          <a:noFill/>
        </p:spPr>
        <p:txBody>
          <a:bodyPr wrap="square" rtlCol="0">
            <a:spAutoFit/>
          </a:bodyPr>
          <a:lstStyle/>
          <a:p>
            <a:r>
              <a:rPr lang="en-US" sz="2200" b="1" dirty="0">
                <a:solidFill>
                  <a:srgbClr val="263B86"/>
                </a:solidFill>
              </a:rPr>
              <a:t>Analyze</a:t>
            </a:r>
            <a:r>
              <a:rPr lang="en-US" sz="2200" dirty="0" smtClean="0"/>
              <a:t>. Critique. Evidence of Conceptual Understanding. </a:t>
            </a:r>
            <a:endParaRPr lang="en-US" sz="2200" dirty="0"/>
          </a:p>
        </p:txBody>
      </p:sp>
      <p:sp>
        <p:nvSpPr>
          <p:cNvPr id="2" name="TextBox 1"/>
          <p:cNvSpPr txBox="1"/>
          <p:nvPr/>
        </p:nvSpPr>
        <p:spPr>
          <a:xfrm>
            <a:off x="830348" y="2783900"/>
            <a:ext cx="3565610" cy="3139321"/>
          </a:xfrm>
          <a:prstGeom prst="rect">
            <a:avLst/>
          </a:prstGeom>
          <a:noFill/>
        </p:spPr>
        <p:txBody>
          <a:bodyPr wrap="square" rtlCol="0">
            <a:spAutoFit/>
          </a:bodyPr>
          <a:lstStyle/>
          <a:p>
            <a:r>
              <a:rPr lang="en-US" sz="2200" dirty="0" smtClean="0"/>
              <a:t>Claim: Yes </a:t>
            </a:r>
            <a:endParaRPr lang="en-US" sz="2200" dirty="0"/>
          </a:p>
          <a:p>
            <a:endParaRPr lang="en-US" sz="2200" dirty="0" smtClean="0"/>
          </a:p>
          <a:p>
            <a:r>
              <a:rPr lang="en-US" sz="2200" dirty="0" smtClean="0"/>
              <a:t>Warrant: General appeal to how operations work (if you add after multiplying, you have to add more than if you add first). </a:t>
            </a:r>
            <a:endParaRPr lang="en-US" sz="2200" dirty="0"/>
          </a:p>
          <a:p>
            <a:endParaRPr lang="en-US" sz="2200" dirty="0" smtClean="0"/>
          </a:p>
          <a:p>
            <a:r>
              <a:rPr lang="en-US" sz="2200" dirty="0" smtClean="0"/>
              <a:t>Evidence: none</a:t>
            </a:r>
            <a:endParaRPr lang="en-US" sz="2200" dirty="0"/>
          </a:p>
        </p:txBody>
      </p:sp>
      <p:sp>
        <p:nvSpPr>
          <p:cNvPr id="11" name="TextBox 10"/>
          <p:cNvSpPr txBox="1"/>
          <p:nvPr/>
        </p:nvSpPr>
        <p:spPr>
          <a:xfrm>
            <a:off x="830348" y="6048724"/>
            <a:ext cx="7184099" cy="584775"/>
          </a:xfrm>
          <a:prstGeom prst="rect">
            <a:avLst/>
          </a:prstGeom>
          <a:noFill/>
        </p:spPr>
        <p:txBody>
          <a:bodyPr wrap="square" rtlCol="0">
            <a:spAutoFit/>
          </a:bodyPr>
          <a:lstStyle/>
          <a:p>
            <a:r>
              <a:rPr lang="en-US" sz="1600" dirty="0"/>
              <a:t>Note: </a:t>
            </a:r>
            <a:r>
              <a:rPr lang="en-US" sz="1600" dirty="0" smtClean="0"/>
              <a:t>We’ve allowed </a:t>
            </a:r>
            <a:r>
              <a:rPr lang="en-US" sz="1600" dirty="0"/>
              <a:t>that the student is talking about multiplication and adding in the context of positive, whole numbers. </a:t>
            </a:r>
          </a:p>
        </p:txBody>
      </p:sp>
    </p:spTree>
    <p:extLst>
      <p:ext uri="{BB962C8B-B14F-4D97-AF65-F5344CB8AC3E}">
        <p14:creationId xmlns:p14="http://schemas.microsoft.com/office/powerpoint/2010/main" val="4131825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Student B</a:t>
            </a:r>
            <a:endParaRPr lang="en-US" dirty="0"/>
          </a:p>
        </p:txBody>
      </p:sp>
      <p:sp>
        <p:nvSpPr>
          <p:cNvPr id="10" name="TextBox 9"/>
          <p:cNvSpPr txBox="1"/>
          <p:nvPr/>
        </p:nvSpPr>
        <p:spPr>
          <a:xfrm>
            <a:off x="1009446" y="1790813"/>
            <a:ext cx="7481982" cy="430887"/>
          </a:xfrm>
          <a:prstGeom prst="rect">
            <a:avLst/>
          </a:prstGeom>
          <a:noFill/>
        </p:spPr>
        <p:txBody>
          <a:bodyPr wrap="square" rtlCol="0">
            <a:spAutoFit/>
          </a:bodyPr>
          <a:lstStyle/>
          <a:p>
            <a:r>
              <a:rPr lang="en-US" sz="2200" dirty="0" smtClean="0"/>
              <a:t>Analyze. </a:t>
            </a:r>
            <a:r>
              <a:rPr lang="en-US" sz="2200" b="1" dirty="0" smtClean="0">
                <a:solidFill>
                  <a:srgbClr val="263B86"/>
                </a:solidFill>
              </a:rPr>
              <a:t>Critique</a:t>
            </a:r>
            <a:r>
              <a:rPr lang="en-US" sz="2200" dirty="0" smtClean="0"/>
              <a:t>. Evidence of Conceptual Understanding. </a:t>
            </a:r>
            <a:endParaRPr lang="en-US" sz="2200" dirty="0"/>
          </a:p>
        </p:txBody>
      </p:sp>
      <p:sp>
        <p:nvSpPr>
          <p:cNvPr id="2" name="TextBox 1"/>
          <p:cNvSpPr txBox="1"/>
          <p:nvPr/>
        </p:nvSpPr>
        <p:spPr>
          <a:xfrm>
            <a:off x="830348" y="2783900"/>
            <a:ext cx="3565610" cy="3139321"/>
          </a:xfrm>
          <a:prstGeom prst="rect">
            <a:avLst/>
          </a:prstGeom>
          <a:noFill/>
        </p:spPr>
        <p:txBody>
          <a:bodyPr wrap="square" rtlCol="0">
            <a:spAutoFit/>
          </a:bodyPr>
          <a:lstStyle/>
          <a:p>
            <a:r>
              <a:rPr lang="en-US" sz="2200" dirty="0" smtClean="0"/>
              <a:t>Claim: Yes </a:t>
            </a:r>
            <a:endParaRPr lang="en-US" sz="2200" dirty="0"/>
          </a:p>
          <a:p>
            <a:endParaRPr lang="en-US" sz="2200" dirty="0" smtClean="0"/>
          </a:p>
          <a:p>
            <a:r>
              <a:rPr lang="en-US" sz="2200" dirty="0" smtClean="0"/>
              <a:t>Warrant: General appeal to how operations work (if you add after multiplying, you have to add more than if you add first). </a:t>
            </a:r>
            <a:endParaRPr lang="en-US" sz="2200" dirty="0"/>
          </a:p>
          <a:p>
            <a:endParaRPr lang="en-US" sz="2200" dirty="0" smtClean="0"/>
          </a:p>
          <a:p>
            <a:r>
              <a:rPr lang="en-US" sz="2200" dirty="0" smtClean="0"/>
              <a:t>Evidence: none</a:t>
            </a:r>
            <a:endParaRPr lang="en-US" sz="2200" dirty="0"/>
          </a:p>
        </p:txBody>
      </p:sp>
      <p:sp>
        <p:nvSpPr>
          <p:cNvPr id="11" name="TextBox 10"/>
          <p:cNvSpPr txBox="1"/>
          <p:nvPr/>
        </p:nvSpPr>
        <p:spPr>
          <a:xfrm>
            <a:off x="4770395" y="2775224"/>
            <a:ext cx="3565610" cy="3816429"/>
          </a:xfrm>
          <a:prstGeom prst="rect">
            <a:avLst/>
          </a:prstGeom>
          <a:noFill/>
        </p:spPr>
        <p:txBody>
          <a:bodyPr wrap="square" rtlCol="0">
            <a:spAutoFit/>
          </a:bodyPr>
          <a:lstStyle/>
          <a:p>
            <a:pPr lvl="0"/>
            <a:r>
              <a:rPr lang="en-US" sz="2200" dirty="0" smtClean="0"/>
              <a:t>Critique: </a:t>
            </a:r>
            <a:r>
              <a:rPr lang="en-US" sz="2200" dirty="0">
                <a:solidFill>
                  <a:schemeClr val="dk1"/>
                </a:solidFill>
                <a:latin typeface="Cabin"/>
                <a:ea typeface="Cabin"/>
                <a:cs typeface="Cabin"/>
                <a:sym typeface="Cabin"/>
              </a:rPr>
              <a:t>The student offers an over-generalized reason about multiplying and then adding, without considering the fact that the added quantity for the second process must be double what is added in the first process for this particular trick.</a:t>
            </a:r>
          </a:p>
          <a:p>
            <a:r>
              <a:rPr lang="en-US" sz="2200" dirty="0" smtClean="0"/>
              <a:t> </a:t>
            </a:r>
            <a:endParaRPr lang="en-US" sz="2200" dirty="0"/>
          </a:p>
        </p:txBody>
      </p:sp>
    </p:spTree>
    <p:extLst>
      <p:ext uri="{BB962C8B-B14F-4D97-AF65-F5344CB8AC3E}">
        <p14:creationId xmlns:p14="http://schemas.microsoft.com/office/powerpoint/2010/main" val="320607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Student B</a:t>
            </a:r>
            <a:endParaRPr lang="en-US" dirty="0"/>
          </a:p>
        </p:txBody>
      </p:sp>
      <p:pic>
        <p:nvPicPr>
          <p:cNvPr id="9" name="Shape 195"/>
          <p:cNvPicPr preferRelativeResize="0"/>
          <p:nvPr/>
        </p:nvPicPr>
        <p:blipFill rotWithShape="1">
          <a:blip r:embed="rId2">
            <a:alphaModFix/>
          </a:blip>
          <a:srcRect/>
          <a:stretch/>
        </p:blipFill>
        <p:spPr>
          <a:xfrm>
            <a:off x="4542490" y="3682395"/>
            <a:ext cx="3972643" cy="2295497"/>
          </a:xfrm>
          <a:prstGeom prst="rect">
            <a:avLst/>
          </a:prstGeom>
          <a:noFill/>
          <a:ln>
            <a:noFill/>
          </a:ln>
        </p:spPr>
      </p:pic>
      <p:sp>
        <p:nvSpPr>
          <p:cNvPr id="10" name="TextBox 9"/>
          <p:cNvSpPr txBox="1"/>
          <p:nvPr/>
        </p:nvSpPr>
        <p:spPr>
          <a:xfrm>
            <a:off x="1009446" y="1790813"/>
            <a:ext cx="7847596" cy="430887"/>
          </a:xfrm>
          <a:prstGeom prst="rect">
            <a:avLst/>
          </a:prstGeom>
          <a:noFill/>
        </p:spPr>
        <p:txBody>
          <a:bodyPr wrap="square" rtlCol="0">
            <a:spAutoFit/>
          </a:bodyPr>
          <a:lstStyle/>
          <a:p>
            <a:r>
              <a:rPr lang="en-US" sz="2200" dirty="0" smtClean="0"/>
              <a:t>Analyze. Critique. </a:t>
            </a:r>
            <a:r>
              <a:rPr lang="en-US" sz="2200" b="1" dirty="0" smtClean="0">
                <a:solidFill>
                  <a:srgbClr val="263B86"/>
                </a:solidFill>
              </a:rPr>
              <a:t>Evidence of Conceptual Understanding</a:t>
            </a:r>
            <a:r>
              <a:rPr lang="en-US" sz="2200" dirty="0" smtClean="0"/>
              <a:t>. </a:t>
            </a:r>
            <a:endParaRPr lang="en-US" sz="2200" dirty="0"/>
          </a:p>
        </p:txBody>
      </p:sp>
      <p:sp>
        <p:nvSpPr>
          <p:cNvPr id="2" name="TextBox 1"/>
          <p:cNvSpPr txBox="1"/>
          <p:nvPr/>
        </p:nvSpPr>
        <p:spPr>
          <a:xfrm>
            <a:off x="457200" y="2513762"/>
            <a:ext cx="3810000" cy="3816429"/>
          </a:xfrm>
          <a:prstGeom prst="rect">
            <a:avLst/>
          </a:prstGeom>
          <a:noFill/>
        </p:spPr>
        <p:txBody>
          <a:bodyPr wrap="square" rtlCol="0">
            <a:spAutoFit/>
          </a:bodyPr>
          <a:lstStyle/>
          <a:p>
            <a:r>
              <a:rPr lang="en-US" sz="2200" dirty="0" smtClean="0"/>
              <a:t>Evidence of CU: Student is beginning to make sense of how multiplying a sum is different from multiplying one number and then adding. Recognizes that when ”adding after” you must add a “higher” number. Needs to be pushed to consider the magnitude of the quantities and articulate why.</a:t>
            </a:r>
            <a:endParaRPr lang="en-US" sz="2200" dirty="0"/>
          </a:p>
        </p:txBody>
      </p:sp>
    </p:spTree>
    <p:extLst>
      <p:ext uri="{BB962C8B-B14F-4D97-AF65-F5344CB8AC3E}">
        <p14:creationId xmlns:p14="http://schemas.microsoft.com/office/powerpoint/2010/main" val="16835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endParaRPr lang="en-US" dirty="0"/>
          </a:p>
        </p:txBody>
      </p:sp>
      <p:sp>
        <p:nvSpPr>
          <p:cNvPr id="3" name="Content Placeholder 2"/>
          <p:cNvSpPr>
            <a:spLocks noGrp="1"/>
          </p:cNvSpPr>
          <p:nvPr>
            <p:ph idx="1"/>
          </p:nvPr>
        </p:nvSpPr>
        <p:spPr>
          <a:xfrm>
            <a:off x="457200" y="1775012"/>
            <a:ext cx="8216512" cy="4869801"/>
          </a:xfrm>
        </p:spPr>
        <p:txBody>
          <a:bodyPr>
            <a:noAutofit/>
          </a:bodyPr>
          <a:lstStyle/>
          <a:p>
            <a:r>
              <a:rPr lang="en-US" sz="2400" b="1" dirty="0" smtClean="0"/>
              <a:t>Identify the argument</a:t>
            </a:r>
          </a:p>
          <a:p>
            <a:pPr lvl="1"/>
            <a:r>
              <a:rPr lang="en-US" sz="2200" dirty="0"/>
              <a:t>What is the claim?</a:t>
            </a:r>
          </a:p>
          <a:p>
            <a:pPr lvl="1"/>
            <a:r>
              <a:rPr lang="en-US" sz="2200" dirty="0" smtClean="0"/>
              <a:t>What’s the evidence the student offers?</a:t>
            </a:r>
          </a:p>
          <a:p>
            <a:pPr lvl="1"/>
            <a:r>
              <a:rPr lang="en-US" sz="2200" dirty="0" smtClean="0"/>
              <a:t>What’s the warrant(s) that links the evidence to the claim?</a:t>
            </a:r>
          </a:p>
          <a:p>
            <a:r>
              <a:rPr lang="en-US" sz="2400" b="1" dirty="0" smtClean="0"/>
              <a:t>Critique the argument</a:t>
            </a:r>
          </a:p>
          <a:p>
            <a:pPr lvl="1"/>
            <a:r>
              <a:rPr lang="en-US" sz="2200" dirty="0" smtClean="0"/>
              <a:t>What are strengths of what the student did?</a:t>
            </a:r>
          </a:p>
          <a:p>
            <a:pPr lvl="1"/>
            <a:r>
              <a:rPr lang="en-US" sz="2200" dirty="0" smtClean="0"/>
              <a:t>Is the approach (chain of reasoning) mathematically sound? Are there logical gaps? Must the reader fill in connections or pieces of evidence?</a:t>
            </a:r>
          </a:p>
          <a:p>
            <a:r>
              <a:rPr lang="en-US" sz="2400" b="1" dirty="0" smtClean="0"/>
              <a:t>Consider conceptual understanding</a:t>
            </a:r>
          </a:p>
          <a:p>
            <a:pPr lvl="1"/>
            <a:r>
              <a:rPr lang="en-US" sz="2200" dirty="0" smtClean="0"/>
              <a:t>What can you infer about the student’s (developing) understanding of the distributive property?</a:t>
            </a:r>
          </a:p>
        </p:txBody>
      </p:sp>
      <p:pic>
        <p:nvPicPr>
          <p:cNvPr id="5" name="Picture 4"/>
          <p:cNvPicPr>
            <a:picLocks noChangeAspect="1"/>
          </p:cNvPicPr>
          <p:nvPr/>
        </p:nvPicPr>
        <p:blipFill>
          <a:blip r:embed="rId3">
            <a:duotone>
              <a:schemeClr val="bg2">
                <a:shade val="45000"/>
                <a:satMod val="135000"/>
              </a:schemeClr>
              <a:prstClr val="white"/>
            </a:duotone>
          </a:blip>
          <a:stretch>
            <a:fillRect/>
          </a:stretch>
        </p:blipFill>
        <p:spPr>
          <a:xfrm>
            <a:off x="6639858" y="481232"/>
            <a:ext cx="2082800" cy="2159000"/>
          </a:xfrm>
          <a:prstGeom prst="rect">
            <a:avLst/>
          </a:prstGeom>
          <a:ln>
            <a:solidFill>
              <a:schemeClr val="tx1"/>
            </a:solidFill>
          </a:ln>
        </p:spPr>
      </p:pic>
    </p:spTree>
    <p:extLst>
      <p:ext uri="{BB962C8B-B14F-4D97-AF65-F5344CB8AC3E}">
        <p14:creationId xmlns:p14="http://schemas.microsoft.com/office/powerpoint/2010/main" val="686877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Debrief</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531243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115941"/>
            <a:ext cx="8229600" cy="1143000"/>
          </a:xfrm>
          <a:prstGeom prst="rect">
            <a:avLst/>
          </a:prstGeom>
        </p:spPr>
        <p:txBody>
          <a:bodyPr lIns="91425" tIns="91425" rIns="91425" bIns="91425" anchor="ctr" anchorCtr="0">
            <a:noAutofit/>
          </a:bodyPr>
          <a:lstStyle/>
          <a:p>
            <a:pPr lvl="0" rtl="0">
              <a:spcBef>
                <a:spcPts val="0"/>
              </a:spcBef>
              <a:buNone/>
            </a:pPr>
            <a:endParaRPr sz="4300" dirty="0">
              <a:solidFill>
                <a:srgbClr val="562214"/>
              </a:solidFill>
              <a:latin typeface="Cabin"/>
              <a:ea typeface="Cabin"/>
              <a:cs typeface="Cabin"/>
              <a:sym typeface="Cabin"/>
            </a:endParaRPr>
          </a:p>
          <a:p>
            <a:pPr lvl="0" rtl="0">
              <a:spcBef>
                <a:spcPts val="0"/>
              </a:spcBef>
              <a:buNone/>
            </a:pPr>
            <a:endParaRPr sz="4300" dirty="0">
              <a:solidFill>
                <a:srgbClr val="562214"/>
              </a:solidFill>
              <a:latin typeface="Cabin"/>
              <a:ea typeface="Cabin"/>
              <a:cs typeface="Cabin"/>
              <a:sym typeface="Cabin"/>
            </a:endParaRPr>
          </a:p>
          <a:p>
            <a:pPr lvl="0" rtl="0">
              <a:spcBef>
                <a:spcPts val="0"/>
              </a:spcBef>
              <a:buNone/>
            </a:pPr>
            <a:r>
              <a:rPr lang="en-US" dirty="0" smtClean="0">
                <a:solidFill>
                  <a:srgbClr val="FFFFFF"/>
                </a:solidFill>
                <a:latin typeface="Arial" charset="0"/>
                <a:ea typeface="Arial" charset="0"/>
                <a:cs typeface="Arial" charset="0"/>
                <a:sym typeface="Cabin"/>
              </a:rPr>
              <a:t>Providing Written </a:t>
            </a:r>
            <a:r>
              <a:rPr lang="en-US" dirty="0" err="1" smtClean="0">
                <a:solidFill>
                  <a:srgbClr val="FFFFFF"/>
                </a:solidFill>
                <a:latin typeface="Arial" charset="0"/>
                <a:ea typeface="Arial" charset="0"/>
                <a:cs typeface="Arial" charset="0"/>
                <a:sym typeface="Cabin"/>
              </a:rPr>
              <a:t>Feed</a:t>
            </a:r>
            <a:r>
              <a:rPr lang="en-US" i="1" dirty="0" err="1" smtClean="0">
                <a:solidFill>
                  <a:srgbClr val="FFFFFF"/>
                </a:solidFill>
                <a:latin typeface="Arial" charset="0"/>
                <a:ea typeface="Arial" charset="0"/>
                <a:cs typeface="Arial" charset="0"/>
                <a:sym typeface="Cabin"/>
              </a:rPr>
              <a:t>foward</a:t>
            </a:r>
            <a:endParaRPr lang="en-US" dirty="0">
              <a:solidFill>
                <a:srgbClr val="FFFFFF"/>
              </a:solidFill>
              <a:latin typeface="Arial" charset="0"/>
              <a:ea typeface="Arial" charset="0"/>
              <a:cs typeface="Arial" charset="0"/>
              <a:sym typeface="Cabin"/>
            </a:endParaRPr>
          </a:p>
          <a:p>
            <a:pPr lvl="0" rtl="0">
              <a:spcBef>
                <a:spcPts val="0"/>
              </a:spcBef>
              <a:buNone/>
            </a:pPr>
            <a:endParaRPr sz="4300" dirty="0">
              <a:solidFill>
                <a:srgbClr val="FFFFFF"/>
              </a:solidFill>
              <a:latin typeface="Cabin"/>
              <a:ea typeface="Cabin"/>
              <a:cs typeface="Cabin"/>
              <a:sym typeface="Cabin"/>
            </a:endParaRPr>
          </a:p>
          <a:p>
            <a:pPr lvl="0" rtl="0">
              <a:spcBef>
                <a:spcPts val="0"/>
              </a:spcBef>
              <a:buNone/>
            </a:pPr>
            <a:endParaRPr dirty="0"/>
          </a:p>
        </p:txBody>
      </p:sp>
      <p:pic>
        <p:nvPicPr>
          <p:cNvPr id="221" name="Shape 221"/>
          <p:cNvPicPr preferRelativeResize="0"/>
          <p:nvPr/>
        </p:nvPicPr>
        <p:blipFill rotWithShape="1">
          <a:blip r:embed="rId3">
            <a:alphaModFix/>
          </a:blip>
          <a:srcRect/>
          <a:stretch/>
        </p:blipFill>
        <p:spPr>
          <a:xfrm>
            <a:off x="530800" y="2412650"/>
            <a:ext cx="914400" cy="914400"/>
          </a:xfrm>
          <a:prstGeom prst="rect">
            <a:avLst/>
          </a:prstGeom>
          <a:noFill/>
          <a:ln>
            <a:noFill/>
          </a:ln>
        </p:spPr>
      </p:pic>
      <p:pic>
        <p:nvPicPr>
          <p:cNvPr id="222" name="Shape 222"/>
          <p:cNvPicPr preferRelativeResize="0"/>
          <p:nvPr/>
        </p:nvPicPr>
        <p:blipFill rotWithShape="1">
          <a:blip r:embed="rId3">
            <a:alphaModFix/>
          </a:blip>
          <a:srcRect/>
          <a:stretch/>
        </p:blipFill>
        <p:spPr>
          <a:xfrm>
            <a:off x="1143325" y="1835325"/>
            <a:ext cx="914400" cy="914400"/>
          </a:xfrm>
          <a:prstGeom prst="rect">
            <a:avLst/>
          </a:prstGeom>
          <a:noFill/>
          <a:ln>
            <a:noFill/>
          </a:ln>
        </p:spPr>
      </p:pic>
      <p:pic>
        <p:nvPicPr>
          <p:cNvPr id="223" name="Shape 223"/>
          <p:cNvPicPr preferRelativeResize="0"/>
          <p:nvPr/>
        </p:nvPicPr>
        <p:blipFill rotWithShape="1">
          <a:blip r:embed="rId3">
            <a:alphaModFix/>
          </a:blip>
          <a:srcRect/>
          <a:stretch/>
        </p:blipFill>
        <p:spPr>
          <a:xfrm>
            <a:off x="42900" y="3108050"/>
            <a:ext cx="914400" cy="914400"/>
          </a:xfrm>
          <a:prstGeom prst="rect">
            <a:avLst/>
          </a:prstGeom>
          <a:noFill/>
          <a:ln>
            <a:noFill/>
          </a:ln>
        </p:spPr>
      </p:pic>
      <p:pic>
        <p:nvPicPr>
          <p:cNvPr id="224" name="Shape 224"/>
          <p:cNvPicPr preferRelativeResize="0"/>
          <p:nvPr/>
        </p:nvPicPr>
        <p:blipFill rotWithShape="1">
          <a:blip r:embed="rId4">
            <a:alphaModFix/>
          </a:blip>
          <a:srcRect/>
          <a:stretch/>
        </p:blipFill>
        <p:spPr>
          <a:xfrm>
            <a:off x="6858000" y="1676400"/>
            <a:ext cx="2286000" cy="1977900"/>
          </a:xfrm>
          <a:prstGeom prst="rect">
            <a:avLst/>
          </a:prstGeom>
          <a:noFill/>
          <a:ln>
            <a:noFill/>
          </a:ln>
        </p:spPr>
      </p:pic>
      <p:sp>
        <p:nvSpPr>
          <p:cNvPr id="225" name="Shape 225"/>
          <p:cNvSpPr/>
          <p:nvPr/>
        </p:nvSpPr>
        <p:spPr>
          <a:xfrm>
            <a:off x="1666850" y="1745750"/>
            <a:ext cx="4969500" cy="1581300"/>
          </a:xfrm>
          <a:prstGeom prst="rect">
            <a:avLst/>
          </a:prstGeom>
          <a:noFill/>
          <a:ln>
            <a:noFill/>
          </a:ln>
        </p:spPr>
        <p:txBody>
          <a:bodyPr lIns="91425" tIns="45700" rIns="91425" bIns="45700" anchor="t" anchorCtr="0">
            <a:noAutofit/>
          </a:bodyPr>
          <a:lstStyle/>
          <a:p>
            <a:pPr marL="525462" marR="0" lvl="0" indent="-4762" algn="ctr" rtl="0">
              <a:spcBef>
                <a:spcPts val="0"/>
              </a:spcBef>
              <a:spcAft>
                <a:spcPts val="0"/>
              </a:spcAft>
              <a:buSzPct val="25000"/>
              <a:buNone/>
            </a:pPr>
            <a:r>
              <a:rPr lang="en-US" sz="4800" b="1" i="1" dirty="0">
                <a:solidFill>
                  <a:schemeClr val="dk1"/>
                </a:solidFill>
                <a:latin typeface="Cabin"/>
                <a:ea typeface="Cabin"/>
                <a:cs typeface="Cabin"/>
                <a:sym typeface="Cabin"/>
              </a:rPr>
              <a:t>Stars and Stairs</a:t>
            </a:r>
          </a:p>
          <a:p>
            <a:pPr marL="68262" marR="0" lvl="0" indent="-4762" algn="ctr" rtl="0">
              <a:spcBef>
                <a:spcPts val="800"/>
              </a:spcBef>
              <a:spcAft>
                <a:spcPts val="0"/>
              </a:spcAft>
              <a:buNone/>
            </a:pPr>
            <a:endParaRPr sz="3600" b="1" i="1" dirty="0">
              <a:solidFill>
                <a:schemeClr val="dk1"/>
              </a:solidFill>
              <a:latin typeface="Cabin"/>
              <a:ea typeface="Cabin"/>
              <a:cs typeface="Cabin"/>
              <a:sym typeface="Cabin"/>
            </a:endParaRPr>
          </a:p>
          <a:p>
            <a:pPr marL="68262" marR="0" lvl="0" indent="-4762" algn="l" rtl="0">
              <a:spcBef>
                <a:spcPts val="520"/>
              </a:spcBef>
              <a:buNone/>
            </a:pPr>
            <a:endParaRPr sz="2600" b="1" dirty="0">
              <a:solidFill>
                <a:schemeClr val="dk1"/>
              </a:solidFill>
              <a:latin typeface="Cabin"/>
              <a:ea typeface="Cabin"/>
              <a:cs typeface="Cabin"/>
              <a:sym typeface="Cabin"/>
            </a:endParaRPr>
          </a:p>
        </p:txBody>
      </p:sp>
      <p:sp>
        <p:nvSpPr>
          <p:cNvPr id="226" name="Shape 226"/>
          <p:cNvSpPr txBox="1"/>
          <p:nvPr/>
        </p:nvSpPr>
        <p:spPr>
          <a:xfrm>
            <a:off x="574500" y="3668612"/>
            <a:ext cx="8112300" cy="669000"/>
          </a:xfrm>
          <a:prstGeom prst="rect">
            <a:avLst/>
          </a:prstGeom>
          <a:noFill/>
          <a:ln>
            <a:noFill/>
          </a:ln>
        </p:spPr>
        <p:txBody>
          <a:bodyPr lIns="91425" tIns="91425" rIns="91425" bIns="91425" anchor="t" anchorCtr="0">
            <a:noAutofit/>
          </a:bodyPr>
          <a:lstStyle/>
          <a:p>
            <a:pPr marL="68262" lvl="0" indent="-4762" algn="ctr" rtl="0">
              <a:spcBef>
                <a:spcPts val="0"/>
              </a:spcBef>
              <a:buClr>
                <a:schemeClr val="dk1"/>
              </a:buClr>
              <a:buSzPct val="25000"/>
              <a:buFont typeface="Arial"/>
              <a:buNone/>
            </a:pPr>
            <a:r>
              <a:rPr lang="en-US" sz="3200" b="1" dirty="0">
                <a:solidFill>
                  <a:schemeClr val="dk1"/>
                </a:solidFill>
                <a:latin typeface="Arial" panose="020B0604020202020204" pitchFamily="34" charset="0"/>
                <a:ea typeface="Cabin"/>
                <a:cs typeface="Arial" panose="020B0604020202020204" pitchFamily="34" charset="0"/>
                <a:sym typeface="Cabin"/>
              </a:rPr>
              <a:t>Stars: </a:t>
            </a:r>
            <a:r>
              <a:rPr lang="en-US" sz="2800" b="1" dirty="0">
                <a:solidFill>
                  <a:schemeClr val="dk1"/>
                </a:solidFill>
                <a:latin typeface="Arial" panose="020B0604020202020204" pitchFamily="34" charset="0"/>
                <a:ea typeface="Cabin"/>
                <a:cs typeface="Arial" panose="020B0604020202020204" pitchFamily="34" charset="0"/>
                <a:sym typeface="Cabin"/>
              </a:rPr>
              <a:t>comments that highlight aspects of the response that are part of a competent performance </a:t>
            </a:r>
          </a:p>
          <a:p>
            <a:pPr lvl="0">
              <a:spcBef>
                <a:spcPts val="0"/>
              </a:spcBef>
              <a:buNone/>
            </a:pPr>
            <a:endParaRPr dirty="0">
              <a:latin typeface="Arial" panose="020B0604020202020204" pitchFamily="34" charset="0"/>
              <a:cs typeface="Arial" panose="020B0604020202020204" pitchFamily="34" charset="0"/>
            </a:endParaRPr>
          </a:p>
        </p:txBody>
      </p:sp>
      <p:sp>
        <p:nvSpPr>
          <p:cNvPr id="227" name="Shape 227"/>
          <p:cNvSpPr txBox="1"/>
          <p:nvPr/>
        </p:nvSpPr>
        <p:spPr>
          <a:xfrm>
            <a:off x="387525" y="5180500"/>
            <a:ext cx="8229600" cy="669000"/>
          </a:xfrm>
          <a:prstGeom prst="rect">
            <a:avLst/>
          </a:prstGeom>
          <a:noFill/>
          <a:ln>
            <a:noFill/>
          </a:ln>
        </p:spPr>
        <p:txBody>
          <a:bodyPr lIns="91425" tIns="91425" rIns="91425" bIns="91425" anchor="t" anchorCtr="0">
            <a:noAutofit/>
          </a:bodyPr>
          <a:lstStyle/>
          <a:p>
            <a:pPr marL="68262" lvl="0" indent="-4762" algn="ctr" rtl="0">
              <a:spcBef>
                <a:spcPts val="640"/>
              </a:spcBef>
              <a:buClr>
                <a:schemeClr val="dk1"/>
              </a:buClr>
              <a:buSzPct val="25000"/>
              <a:buFont typeface="Arial"/>
              <a:buNone/>
            </a:pPr>
            <a:r>
              <a:rPr lang="en-US" sz="3200" b="1" dirty="0">
                <a:solidFill>
                  <a:schemeClr val="dk1"/>
                </a:solidFill>
                <a:latin typeface="Arial" panose="020B0604020202020204" pitchFamily="34" charset="0"/>
                <a:ea typeface="Cabin"/>
                <a:cs typeface="Arial" panose="020B0604020202020204" pitchFamily="34" charset="0"/>
                <a:sym typeface="Cabin"/>
              </a:rPr>
              <a:t>Stairs: </a:t>
            </a:r>
            <a:r>
              <a:rPr lang="en-US" sz="2800" b="1" dirty="0">
                <a:solidFill>
                  <a:schemeClr val="dk1"/>
                </a:solidFill>
                <a:latin typeface="Arial" panose="020B0604020202020204" pitchFamily="34" charset="0"/>
                <a:ea typeface="Cabin"/>
                <a:cs typeface="Arial" panose="020B0604020202020204" pitchFamily="34" charset="0"/>
                <a:sym typeface="Cabin"/>
              </a:rPr>
              <a:t>comments that indicate “next steps” that would help improve the quality of the work</a:t>
            </a:r>
          </a:p>
        </p:txBody>
      </p:sp>
    </p:spTree>
    <p:extLst>
      <p:ext uri="{BB962C8B-B14F-4D97-AF65-F5344CB8AC3E}">
        <p14:creationId xmlns:p14="http://schemas.microsoft.com/office/powerpoint/2010/main" val="3795828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5" name="Rectangle 7"/>
          <p:cNvSpPr>
            <a:spLocks noGrp="1" noChangeArrowheads="1"/>
          </p:cNvSpPr>
          <p:nvPr>
            <p:ph type="title"/>
          </p:nvPr>
        </p:nvSpPr>
        <p:spPr>
          <a:xfrm>
            <a:off x="228600" y="76200"/>
            <a:ext cx="7793038" cy="1143000"/>
          </a:xfrm>
        </p:spPr>
        <p:txBody>
          <a:bodyPr/>
          <a:lstStyle/>
          <a:p>
            <a:r>
              <a:rPr lang="en-US" dirty="0" smtClean="0"/>
              <a:t>Stars or stairs?</a:t>
            </a:r>
            <a:endParaRPr lang="en-US" dirty="0"/>
          </a:p>
        </p:txBody>
      </p:sp>
      <p:sp>
        <p:nvSpPr>
          <p:cNvPr id="278536" name="AutoShape 8"/>
          <p:cNvSpPr>
            <a:spLocks noChangeArrowheads="1"/>
          </p:cNvSpPr>
          <p:nvPr/>
        </p:nvSpPr>
        <p:spPr bwMode="auto">
          <a:xfrm>
            <a:off x="5943600" y="1447800"/>
            <a:ext cx="2895600" cy="1676400"/>
          </a:xfrm>
          <a:prstGeom prst="wedgeEllipseCallout">
            <a:avLst>
              <a:gd name="adj1" fmla="val -61634"/>
              <a:gd name="adj2" fmla="val 7427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278538" name="AutoShape 10"/>
          <p:cNvSpPr>
            <a:spLocks noChangeArrowheads="1"/>
          </p:cNvSpPr>
          <p:nvPr/>
        </p:nvSpPr>
        <p:spPr bwMode="auto">
          <a:xfrm>
            <a:off x="457200" y="1219200"/>
            <a:ext cx="2895600" cy="1905000"/>
          </a:xfrm>
          <a:prstGeom prst="wedgeEllipseCallout">
            <a:avLst>
              <a:gd name="adj1" fmla="val 72259"/>
              <a:gd name="adj2" fmla="val 67667"/>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278539" name="AutoShape 11"/>
          <p:cNvSpPr>
            <a:spLocks noChangeArrowheads="1"/>
          </p:cNvSpPr>
          <p:nvPr/>
        </p:nvSpPr>
        <p:spPr bwMode="auto">
          <a:xfrm>
            <a:off x="228600" y="4191000"/>
            <a:ext cx="4038600" cy="2514600"/>
          </a:xfrm>
          <a:prstGeom prst="wedgeEllipseCallout">
            <a:avLst>
              <a:gd name="adj1" fmla="val 45111"/>
              <a:gd name="adj2" fmla="val -747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278540" name="AutoShape 12"/>
          <p:cNvSpPr>
            <a:spLocks noChangeArrowheads="1"/>
          </p:cNvSpPr>
          <p:nvPr/>
        </p:nvSpPr>
        <p:spPr bwMode="auto">
          <a:xfrm>
            <a:off x="5333999" y="4495800"/>
            <a:ext cx="3637149" cy="2209800"/>
          </a:xfrm>
          <a:prstGeom prst="wedgeEllipseCallout">
            <a:avLst>
              <a:gd name="adj1" fmla="val -42435"/>
              <a:gd name="adj2" fmla="val -80315"/>
            </a:avLst>
          </a:prstGeom>
          <a:solidFill>
            <a:schemeClr val="accent2">
              <a:alpha val="70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278541" name="Text Box 13"/>
          <p:cNvSpPr txBox="1">
            <a:spLocks noChangeArrowheads="1"/>
          </p:cNvSpPr>
          <p:nvPr/>
        </p:nvSpPr>
        <p:spPr bwMode="auto">
          <a:xfrm>
            <a:off x="914400" y="16002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dirty="0"/>
              <a:t>Very </a:t>
            </a:r>
            <a:r>
              <a:rPr lang="en-US" sz="2400" dirty="0" smtClean="0"/>
              <a:t>nice job. Good lettering</a:t>
            </a:r>
            <a:r>
              <a:rPr lang="en-US" dirty="0" smtClean="0"/>
              <a:t>.</a:t>
            </a:r>
            <a:endParaRPr lang="en-US" dirty="0"/>
          </a:p>
        </p:txBody>
      </p:sp>
      <p:sp>
        <p:nvSpPr>
          <p:cNvPr id="278543" name="Text Box 15"/>
          <p:cNvSpPr txBox="1">
            <a:spLocks noChangeArrowheads="1"/>
          </p:cNvSpPr>
          <p:nvPr/>
        </p:nvSpPr>
        <p:spPr bwMode="auto">
          <a:xfrm>
            <a:off x="6227949" y="1875825"/>
            <a:ext cx="2743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200" dirty="0" smtClean="0"/>
              <a:t>Check your math.</a:t>
            </a:r>
            <a:endParaRPr lang="en-US" sz="2200" dirty="0"/>
          </a:p>
        </p:txBody>
      </p:sp>
      <p:sp>
        <p:nvSpPr>
          <p:cNvPr id="278544" name="Text Box 16"/>
          <p:cNvSpPr txBox="1">
            <a:spLocks noChangeArrowheads="1"/>
          </p:cNvSpPr>
          <p:nvPr/>
        </p:nvSpPr>
        <p:spPr bwMode="auto">
          <a:xfrm>
            <a:off x="914400" y="4419600"/>
            <a:ext cx="327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200" dirty="0"/>
              <a:t>In your diagram, I can see the connection you made between the pattern and how you found your answer. Nice.</a:t>
            </a:r>
            <a:r>
              <a:rPr lang="en-US" dirty="0"/>
              <a:t> </a:t>
            </a:r>
          </a:p>
        </p:txBody>
      </p:sp>
      <p:sp>
        <p:nvSpPr>
          <p:cNvPr id="278545" name="Text Box 17"/>
          <p:cNvSpPr txBox="1">
            <a:spLocks noChangeArrowheads="1"/>
          </p:cNvSpPr>
          <p:nvPr/>
        </p:nvSpPr>
        <p:spPr bwMode="auto">
          <a:xfrm>
            <a:off x="5765802" y="4711427"/>
            <a:ext cx="28956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200" dirty="0" smtClean="0"/>
              <a:t>You’ve solved this for n=5. Keep thinking! How can your approach help you think about other </a:t>
            </a:r>
            <a:r>
              <a:rPr lang="en-US" sz="2200" i="1" dirty="0" smtClean="0"/>
              <a:t>n</a:t>
            </a:r>
            <a:r>
              <a:rPr lang="en-US" sz="2200" dirty="0" smtClean="0"/>
              <a:t>s.</a:t>
            </a:r>
            <a:endParaRPr lang="en-US" sz="2200" i="1" dirty="0"/>
          </a:p>
        </p:txBody>
      </p:sp>
      <p:pic>
        <p:nvPicPr>
          <p:cNvPr id="278547" name="Picture 19" descr="MCPE03021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3" y="2151063"/>
            <a:ext cx="1328737" cy="211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9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5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8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41" grpId="0"/>
      <p:bldP spid="278543" grpId="0"/>
      <p:bldP spid="278544" grpId="0"/>
      <p:bldP spid="2785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Student B: Stars and Stairs!</a:t>
            </a:r>
            <a:endParaRPr lang="en-US" dirty="0"/>
          </a:p>
        </p:txBody>
      </p:sp>
      <p:pic>
        <p:nvPicPr>
          <p:cNvPr id="9" name="Shape 195"/>
          <p:cNvPicPr preferRelativeResize="0"/>
          <p:nvPr/>
        </p:nvPicPr>
        <p:blipFill rotWithShape="1">
          <a:blip r:embed="rId2">
            <a:alphaModFix/>
          </a:blip>
          <a:srcRect/>
          <a:stretch/>
        </p:blipFill>
        <p:spPr>
          <a:xfrm>
            <a:off x="3272547" y="3817099"/>
            <a:ext cx="5242586" cy="2678665"/>
          </a:xfrm>
          <a:prstGeom prst="rect">
            <a:avLst/>
          </a:prstGeom>
          <a:noFill/>
          <a:ln>
            <a:noFill/>
          </a:ln>
        </p:spPr>
      </p:pic>
      <p:sp>
        <p:nvSpPr>
          <p:cNvPr id="10" name="TextBox 9"/>
          <p:cNvSpPr txBox="1"/>
          <p:nvPr/>
        </p:nvSpPr>
        <p:spPr>
          <a:xfrm>
            <a:off x="210302" y="2006256"/>
            <a:ext cx="2606367" cy="769441"/>
          </a:xfrm>
          <a:prstGeom prst="rect">
            <a:avLst/>
          </a:prstGeom>
          <a:noFill/>
        </p:spPr>
        <p:txBody>
          <a:bodyPr wrap="square" rtlCol="0">
            <a:spAutoFit/>
          </a:bodyPr>
          <a:lstStyle/>
          <a:p>
            <a:r>
              <a:rPr lang="en-US" sz="2200" dirty="0" smtClean="0"/>
              <a:t>Stars:</a:t>
            </a:r>
          </a:p>
          <a:p>
            <a:endParaRPr lang="en-US" sz="2200" dirty="0" smtClean="0"/>
          </a:p>
        </p:txBody>
      </p:sp>
      <p:grpSp>
        <p:nvGrpSpPr>
          <p:cNvPr id="6" name="Group 5"/>
          <p:cNvGrpSpPr/>
          <p:nvPr/>
        </p:nvGrpSpPr>
        <p:grpSpPr>
          <a:xfrm>
            <a:off x="303907" y="3751980"/>
            <a:ext cx="2014825" cy="2187125"/>
            <a:chOff x="42900" y="1835325"/>
            <a:chExt cx="2014825" cy="2187125"/>
          </a:xfrm>
        </p:grpSpPr>
        <p:pic>
          <p:nvPicPr>
            <p:cNvPr id="11" name="Shape 221"/>
            <p:cNvPicPr preferRelativeResize="0"/>
            <p:nvPr/>
          </p:nvPicPr>
          <p:blipFill rotWithShape="1">
            <a:blip r:embed="rId3">
              <a:alphaModFix/>
            </a:blip>
            <a:srcRect/>
            <a:stretch/>
          </p:blipFill>
          <p:spPr>
            <a:xfrm>
              <a:off x="530800" y="2412650"/>
              <a:ext cx="914400" cy="914400"/>
            </a:xfrm>
            <a:prstGeom prst="rect">
              <a:avLst/>
            </a:prstGeom>
            <a:noFill/>
            <a:ln>
              <a:noFill/>
            </a:ln>
          </p:spPr>
        </p:pic>
        <p:pic>
          <p:nvPicPr>
            <p:cNvPr id="12" name="Shape 222"/>
            <p:cNvPicPr preferRelativeResize="0"/>
            <p:nvPr/>
          </p:nvPicPr>
          <p:blipFill rotWithShape="1">
            <a:blip r:embed="rId3">
              <a:alphaModFix/>
            </a:blip>
            <a:srcRect/>
            <a:stretch/>
          </p:blipFill>
          <p:spPr>
            <a:xfrm>
              <a:off x="1143325" y="1835325"/>
              <a:ext cx="914400" cy="914400"/>
            </a:xfrm>
            <a:prstGeom prst="rect">
              <a:avLst/>
            </a:prstGeom>
            <a:noFill/>
            <a:ln>
              <a:noFill/>
            </a:ln>
          </p:spPr>
        </p:pic>
        <p:pic>
          <p:nvPicPr>
            <p:cNvPr id="13" name="Shape 223"/>
            <p:cNvPicPr preferRelativeResize="0"/>
            <p:nvPr/>
          </p:nvPicPr>
          <p:blipFill rotWithShape="1">
            <a:blip r:embed="rId3">
              <a:alphaModFix/>
            </a:blip>
            <a:srcRect/>
            <a:stretch/>
          </p:blipFill>
          <p:spPr>
            <a:xfrm>
              <a:off x="42900" y="3108050"/>
              <a:ext cx="914400" cy="914400"/>
            </a:xfrm>
            <a:prstGeom prst="rect">
              <a:avLst/>
            </a:prstGeom>
            <a:noFill/>
            <a:ln>
              <a:noFill/>
            </a:ln>
          </p:spPr>
        </p:pic>
      </p:grpSp>
      <p:pic>
        <p:nvPicPr>
          <p:cNvPr id="14" name="Shape 224"/>
          <p:cNvPicPr preferRelativeResize="0"/>
          <p:nvPr/>
        </p:nvPicPr>
        <p:blipFill rotWithShape="1">
          <a:blip r:embed="rId4">
            <a:alphaModFix/>
          </a:blip>
          <a:srcRect/>
          <a:stretch/>
        </p:blipFill>
        <p:spPr>
          <a:xfrm>
            <a:off x="6858000" y="1774080"/>
            <a:ext cx="2286000" cy="1977900"/>
          </a:xfrm>
          <a:prstGeom prst="rect">
            <a:avLst/>
          </a:prstGeom>
          <a:noFill/>
          <a:ln>
            <a:noFill/>
          </a:ln>
        </p:spPr>
      </p:pic>
      <p:sp>
        <p:nvSpPr>
          <p:cNvPr id="15" name="TextBox 14"/>
          <p:cNvSpPr txBox="1"/>
          <p:nvPr/>
        </p:nvSpPr>
        <p:spPr>
          <a:xfrm>
            <a:off x="4253567" y="2032216"/>
            <a:ext cx="2604433" cy="430887"/>
          </a:xfrm>
          <a:prstGeom prst="rect">
            <a:avLst/>
          </a:prstGeom>
          <a:noFill/>
        </p:spPr>
        <p:txBody>
          <a:bodyPr wrap="square" rtlCol="0">
            <a:spAutoFit/>
          </a:bodyPr>
          <a:lstStyle/>
          <a:p>
            <a:r>
              <a:rPr lang="en-US" sz="2200" dirty="0" smtClean="0"/>
              <a:t>Stairs:</a:t>
            </a:r>
          </a:p>
        </p:txBody>
      </p:sp>
    </p:spTree>
    <p:extLst>
      <p:ext uri="{BB962C8B-B14F-4D97-AF65-F5344CB8AC3E}">
        <p14:creationId xmlns:p14="http://schemas.microsoft.com/office/powerpoint/2010/main" val="2705804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Student B: Stars and Stairs!</a:t>
            </a:r>
            <a:endParaRPr lang="en-US" dirty="0"/>
          </a:p>
        </p:txBody>
      </p:sp>
      <p:pic>
        <p:nvPicPr>
          <p:cNvPr id="9" name="Shape 195"/>
          <p:cNvPicPr preferRelativeResize="0"/>
          <p:nvPr/>
        </p:nvPicPr>
        <p:blipFill rotWithShape="1">
          <a:blip r:embed="rId2">
            <a:alphaModFix/>
          </a:blip>
          <a:srcRect/>
          <a:stretch/>
        </p:blipFill>
        <p:spPr>
          <a:xfrm>
            <a:off x="3272547" y="3882219"/>
            <a:ext cx="5242586" cy="2678665"/>
          </a:xfrm>
          <a:prstGeom prst="rect">
            <a:avLst/>
          </a:prstGeom>
          <a:noFill/>
          <a:ln>
            <a:noFill/>
          </a:ln>
        </p:spPr>
      </p:pic>
      <p:sp>
        <p:nvSpPr>
          <p:cNvPr id="10" name="TextBox 9"/>
          <p:cNvSpPr txBox="1"/>
          <p:nvPr/>
        </p:nvSpPr>
        <p:spPr>
          <a:xfrm>
            <a:off x="210303" y="1762056"/>
            <a:ext cx="2834306" cy="2800766"/>
          </a:xfrm>
          <a:prstGeom prst="rect">
            <a:avLst/>
          </a:prstGeom>
          <a:noFill/>
        </p:spPr>
        <p:txBody>
          <a:bodyPr wrap="square" rtlCol="0">
            <a:spAutoFit/>
          </a:bodyPr>
          <a:lstStyle/>
          <a:p>
            <a:r>
              <a:rPr lang="en-US" sz="2200" dirty="0" smtClean="0"/>
              <a:t>Stars: You did a nice job considering how the order of multiplying adding matters, and thinking about ALL input numbers.</a:t>
            </a:r>
          </a:p>
          <a:p>
            <a:endParaRPr lang="en-US" sz="2200" dirty="0" smtClean="0"/>
          </a:p>
        </p:txBody>
      </p:sp>
      <p:grpSp>
        <p:nvGrpSpPr>
          <p:cNvPr id="6" name="Group 5"/>
          <p:cNvGrpSpPr/>
          <p:nvPr/>
        </p:nvGrpSpPr>
        <p:grpSpPr>
          <a:xfrm>
            <a:off x="303908" y="4230920"/>
            <a:ext cx="1747540" cy="2050064"/>
            <a:chOff x="42900" y="1835325"/>
            <a:chExt cx="2014825" cy="2187124"/>
          </a:xfrm>
        </p:grpSpPr>
        <p:pic>
          <p:nvPicPr>
            <p:cNvPr id="11" name="Shape 221"/>
            <p:cNvPicPr preferRelativeResize="0"/>
            <p:nvPr/>
          </p:nvPicPr>
          <p:blipFill rotWithShape="1">
            <a:blip r:embed="rId3">
              <a:alphaModFix/>
            </a:blip>
            <a:srcRect/>
            <a:stretch/>
          </p:blipFill>
          <p:spPr>
            <a:xfrm>
              <a:off x="530800" y="2412650"/>
              <a:ext cx="914400" cy="914400"/>
            </a:xfrm>
            <a:prstGeom prst="rect">
              <a:avLst/>
            </a:prstGeom>
            <a:noFill/>
            <a:ln>
              <a:noFill/>
            </a:ln>
          </p:spPr>
        </p:pic>
        <p:pic>
          <p:nvPicPr>
            <p:cNvPr id="12" name="Shape 222"/>
            <p:cNvPicPr preferRelativeResize="0"/>
            <p:nvPr/>
          </p:nvPicPr>
          <p:blipFill rotWithShape="1">
            <a:blip r:embed="rId3">
              <a:alphaModFix/>
            </a:blip>
            <a:srcRect/>
            <a:stretch/>
          </p:blipFill>
          <p:spPr>
            <a:xfrm>
              <a:off x="1143325" y="1835325"/>
              <a:ext cx="914400" cy="914400"/>
            </a:xfrm>
            <a:prstGeom prst="rect">
              <a:avLst/>
            </a:prstGeom>
            <a:noFill/>
            <a:ln>
              <a:noFill/>
            </a:ln>
          </p:spPr>
        </p:pic>
        <p:pic>
          <p:nvPicPr>
            <p:cNvPr id="13" name="Shape 223"/>
            <p:cNvPicPr preferRelativeResize="0"/>
            <p:nvPr/>
          </p:nvPicPr>
          <p:blipFill rotWithShape="1">
            <a:blip r:embed="rId3">
              <a:alphaModFix/>
            </a:blip>
            <a:srcRect/>
            <a:stretch/>
          </p:blipFill>
          <p:spPr>
            <a:xfrm>
              <a:off x="42900" y="3108049"/>
              <a:ext cx="914399" cy="914400"/>
            </a:xfrm>
            <a:prstGeom prst="rect">
              <a:avLst/>
            </a:prstGeom>
            <a:noFill/>
            <a:ln>
              <a:noFill/>
            </a:ln>
          </p:spPr>
        </p:pic>
      </p:grpSp>
      <p:pic>
        <p:nvPicPr>
          <p:cNvPr id="14" name="Shape 224"/>
          <p:cNvPicPr preferRelativeResize="0"/>
          <p:nvPr/>
        </p:nvPicPr>
        <p:blipFill rotWithShape="1">
          <a:blip r:embed="rId4">
            <a:alphaModFix/>
          </a:blip>
          <a:srcRect/>
          <a:stretch/>
        </p:blipFill>
        <p:spPr>
          <a:xfrm>
            <a:off x="7424284" y="2006256"/>
            <a:ext cx="1784840" cy="1648044"/>
          </a:xfrm>
          <a:prstGeom prst="rect">
            <a:avLst/>
          </a:prstGeom>
          <a:noFill/>
          <a:ln>
            <a:noFill/>
          </a:ln>
        </p:spPr>
      </p:pic>
      <p:sp>
        <p:nvSpPr>
          <p:cNvPr id="15" name="TextBox 14"/>
          <p:cNvSpPr txBox="1"/>
          <p:nvPr/>
        </p:nvSpPr>
        <p:spPr>
          <a:xfrm>
            <a:off x="3272547" y="1788016"/>
            <a:ext cx="4086613" cy="2123658"/>
          </a:xfrm>
          <a:prstGeom prst="rect">
            <a:avLst/>
          </a:prstGeom>
          <a:noFill/>
        </p:spPr>
        <p:txBody>
          <a:bodyPr wrap="square" rtlCol="0">
            <a:spAutoFit/>
          </a:bodyPr>
          <a:lstStyle/>
          <a:p>
            <a:r>
              <a:rPr lang="en-US" sz="2200" dirty="0" smtClean="0"/>
              <a:t>Stairs: Be more specific about how MUCH you have to add: If you double first and then add, how do the numbers you add in the first and second process compare? (And why?)</a:t>
            </a:r>
          </a:p>
        </p:txBody>
      </p:sp>
    </p:spTree>
    <p:extLst>
      <p:ext uri="{BB962C8B-B14F-4D97-AF65-F5344CB8AC3E}">
        <p14:creationId xmlns:p14="http://schemas.microsoft.com/office/powerpoint/2010/main" val="1046447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&amp; Stairs!</a:t>
            </a:r>
            <a:endParaRPr lang="en-US" dirty="0"/>
          </a:p>
        </p:txBody>
      </p:sp>
      <p:sp>
        <p:nvSpPr>
          <p:cNvPr id="3" name="Content Placeholder 2"/>
          <p:cNvSpPr>
            <a:spLocks noGrp="1"/>
          </p:cNvSpPr>
          <p:nvPr>
            <p:ph idx="1"/>
          </p:nvPr>
        </p:nvSpPr>
        <p:spPr/>
        <p:txBody>
          <a:bodyPr>
            <a:normAutofit/>
          </a:bodyPr>
          <a:lstStyle/>
          <a:p>
            <a:pPr marL="82296" indent="0">
              <a:buNone/>
            </a:pPr>
            <a:r>
              <a:rPr lang="en-US" sz="2400" dirty="0" smtClean="0"/>
              <a:t>Select 2 student work samples</a:t>
            </a:r>
          </a:p>
          <a:p>
            <a:pPr marL="82296" indent="0">
              <a:buNone/>
            </a:pPr>
            <a:endParaRPr lang="en-US" sz="2400" dirty="0" smtClean="0"/>
          </a:p>
          <a:p>
            <a:r>
              <a:rPr lang="en-US" sz="2400" b="1" dirty="0" smtClean="0"/>
              <a:t>STAR! </a:t>
            </a:r>
            <a:r>
              <a:rPr lang="en-US" sz="2400" dirty="0" smtClean="0"/>
              <a:t>Identify what the student is doing well with respect to argumentation. Write a comment that conveys to the student what s/he is doing well.</a:t>
            </a:r>
          </a:p>
          <a:p>
            <a:r>
              <a:rPr lang="en-US" sz="2400" b="1" dirty="0" smtClean="0"/>
              <a:t>STAIR! </a:t>
            </a:r>
            <a:r>
              <a:rPr lang="en-US" sz="2400" dirty="0" smtClean="0"/>
              <a:t>Identify an area of improvement for the student with respect to argumentation. Write a </a:t>
            </a:r>
            <a:r>
              <a:rPr lang="en-US" sz="2400" i="1" dirty="0" smtClean="0"/>
              <a:t>learning promoting </a:t>
            </a:r>
            <a:r>
              <a:rPr lang="en-US" sz="2400" dirty="0" smtClean="0"/>
              <a:t>comment that conveys to the student how s/he might grow.</a:t>
            </a:r>
          </a:p>
        </p:txBody>
      </p:sp>
    </p:spTree>
    <p:extLst>
      <p:ext uri="{BB962C8B-B14F-4D97-AF65-F5344CB8AC3E}">
        <p14:creationId xmlns:p14="http://schemas.microsoft.com/office/powerpoint/2010/main" val="5608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Salary Problem</a:t>
            </a:r>
            <a:endParaRPr lang="en-US" dirty="0"/>
          </a:p>
        </p:txBody>
      </p:sp>
      <p:sp>
        <p:nvSpPr>
          <p:cNvPr id="4" name="Text Placeholder 3"/>
          <p:cNvSpPr>
            <a:spLocks noGrp="1"/>
          </p:cNvSpPr>
          <p:nvPr>
            <p:ph type="body" idx="1"/>
          </p:nvPr>
        </p:nvSpPr>
        <p:spPr/>
        <p:txBody>
          <a:bodyPr/>
          <a:lstStyle/>
          <a:p>
            <a:pPr marL="114300" indent="0">
              <a:buNone/>
            </a:pPr>
            <a:r>
              <a:rPr lang="en-US" sz="2400" dirty="0" smtClean="0">
                <a:latin typeface="+mn-lt"/>
              </a:rPr>
              <a:t>Bad news! You get a pay cut of 10%. (And for quite some time, your pay doesn’t change.)</a:t>
            </a:r>
          </a:p>
          <a:p>
            <a:pPr marL="114300" indent="0">
              <a:buNone/>
            </a:pPr>
            <a:endParaRPr lang="en-US" sz="2400" dirty="0">
              <a:latin typeface="+mn-lt"/>
            </a:endParaRPr>
          </a:p>
          <a:p>
            <a:pPr marL="114300" indent="0">
              <a:buNone/>
            </a:pPr>
            <a:r>
              <a:rPr lang="en-US" sz="2400" dirty="0" smtClean="0">
                <a:latin typeface="+mn-lt"/>
              </a:rPr>
              <a:t>Your boss comes to you one day. </a:t>
            </a:r>
            <a:r>
              <a:rPr lang="en-US" sz="2400" dirty="0" smtClean="0">
                <a:solidFill>
                  <a:schemeClr val="bg2"/>
                </a:solidFill>
                <a:latin typeface="+mn-lt"/>
                <a:cs typeface="Kohinoor Devanagari Book"/>
              </a:rPr>
              <a:t>“Good news! I’ve been fighting for a raise for you and I got you a 10% raise! You’re back to your old salary!”</a:t>
            </a:r>
          </a:p>
          <a:p>
            <a:pPr marL="114300" indent="0">
              <a:buNone/>
            </a:pPr>
            <a:endParaRPr lang="en-US" sz="2400" dirty="0">
              <a:latin typeface="+mn-lt"/>
            </a:endParaRPr>
          </a:p>
          <a:p>
            <a:pPr marL="114300" indent="0">
              <a:buNone/>
            </a:pPr>
            <a:r>
              <a:rPr lang="en-US" sz="2400" dirty="0" smtClean="0">
                <a:latin typeface="+mn-lt"/>
              </a:rPr>
              <a:t>Is your boss right? Show how you know. </a:t>
            </a:r>
          </a:p>
          <a:p>
            <a:pPr marL="114300" indent="0">
              <a:buNone/>
            </a:pPr>
            <a:r>
              <a:rPr lang="en-US" sz="2400" dirty="0" smtClean="0">
                <a:latin typeface="+mn-lt"/>
              </a:rPr>
              <a:t>Try to show it in as many different ways as you can</a:t>
            </a:r>
            <a:r>
              <a:rPr lang="en-US" sz="2400" dirty="0" smtClean="0"/>
              <a:t>.</a:t>
            </a:r>
            <a:endParaRPr lang="en-US" sz="2400" dirty="0"/>
          </a:p>
        </p:txBody>
      </p:sp>
      <p:pic>
        <p:nvPicPr>
          <p:cNvPr id="5" name="Picture 4"/>
          <p:cNvPicPr>
            <a:picLocks noChangeAspect="1"/>
          </p:cNvPicPr>
          <p:nvPr/>
        </p:nvPicPr>
        <p:blipFill>
          <a:blip r:embed="rId3"/>
          <a:stretch>
            <a:fillRect/>
          </a:stretch>
        </p:blipFill>
        <p:spPr>
          <a:xfrm>
            <a:off x="7261012" y="5300131"/>
            <a:ext cx="1363133" cy="1363133"/>
          </a:xfrm>
          <a:prstGeom prst="rect">
            <a:avLst/>
          </a:prstGeom>
        </p:spPr>
      </p:pic>
      <p:pic>
        <p:nvPicPr>
          <p:cNvPr id="6" name="Picture 5"/>
          <p:cNvPicPr>
            <a:picLocks noChangeAspect="1"/>
          </p:cNvPicPr>
          <p:nvPr/>
        </p:nvPicPr>
        <p:blipFill>
          <a:blip r:embed="rId4"/>
          <a:stretch>
            <a:fillRect/>
          </a:stretch>
        </p:blipFill>
        <p:spPr>
          <a:xfrm rot="1656346">
            <a:off x="6756144" y="327984"/>
            <a:ext cx="763947" cy="1096003"/>
          </a:xfrm>
          <a:prstGeom prst="rect">
            <a:avLst/>
          </a:prstGeom>
        </p:spPr>
      </p:pic>
    </p:spTree>
    <p:extLst>
      <p:ext uri="{BB962C8B-B14F-4D97-AF65-F5344CB8AC3E}">
        <p14:creationId xmlns:p14="http://schemas.microsoft.com/office/powerpoint/2010/main" val="327182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Your Turn: </a:t>
            </a:r>
            <a:br>
              <a:rPr lang="en-US" dirty="0" smtClean="0"/>
            </a:br>
            <a:r>
              <a:rPr lang="en-US" dirty="0" smtClean="0"/>
              <a:t>Look at the Student Work</a:t>
            </a:r>
            <a:endParaRPr lang="en-US" dirty="0"/>
          </a:p>
        </p:txBody>
      </p:sp>
      <p:sp>
        <p:nvSpPr>
          <p:cNvPr id="9" name="Text Placeholder 8"/>
          <p:cNvSpPr>
            <a:spLocks noGrp="1"/>
          </p:cNvSpPr>
          <p:nvPr>
            <p:ph type="body" idx="1"/>
          </p:nvPr>
        </p:nvSpPr>
        <p:spPr>
          <a:xfrm>
            <a:off x="135467" y="1842127"/>
            <a:ext cx="9008533" cy="4697315"/>
          </a:xfrm>
        </p:spPr>
        <p:txBody>
          <a:bodyPr/>
          <a:lstStyle/>
          <a:p>
            <a:pPr marL="571500" indent="-457200">
              <a:buFont typeface="+mj-lt"/>
              <a:buAutoNum type="arabicPeriod"/>
            </a:pPr>
            <a:r>
              <a:rPr lang="en-US" sz="2400" dirty="0" smtClean="0"/>
              <a:t>Analyze the argument</a:t>
            </a:r>
            <a:endParaRPr lang="en-US" dirty="0"/>
          </a:p>
          <a:p>
            <a:pPr marL="468630" lvl="1" indent="0">
              <a:lnSpc>
                <a:spcPct val="90000"/>
              </a:lnSpc>
              <a:spcBef>
                <a:spcPts val="600"/>
              </a:spcBef>
              <a:buClr>
                <a:srgbClr val="3891A7"/>
              </a:buClr>
              <a:buNone/>
            </a:pPr>
            <a:r>
              <a:rPr lang="en-US" sz="2000" dirty="0" smtClean="0">
                <a:latin typeface="Cabin"/>
                <a:ea typeface="Cabin"/>
                <a:cs typeface="Cabin"/>
                <a:sym typeface="Cabin"/>
              </a:rPr>
              <a:t>Identify </a:t>
            </a:r>
            <a:r>
              <a:rPr lang="en-US" sz="2000" dirty="0">
                <a:latin typeface="Cabin"/>
                <a:ea typeface="Cabin"/>
                <a:cs typeface="Cabin"/>
                <a:sym typeface="Cabin"/>
              </a:rPr>
              <a:t>the </a:t>
            </a:r>
            <a:r>
              <a:rPr lang="en-US" sz="2000" dirty="0" smtClean="0">
                <a:latin typeface="Cabin"/>
                <a:ea typeface="Cabin"/>
                <a:cs typeface="Cabin"/>
                <a:sym typeface="Cabin"/>
              </a:rPr>
              <a:t>argument. What </a:t>
            </a:r>
            <a:r>
              <a:rPr lang="en-US" sz="2000" dirty="0">
                <a:latin typeface="Cabin"/>
                <a:ea typeface="Cabin"/>
                <a:cs typeface="Cabin"/>
                <a:sym typeface="Cabin"/>
              </a:rPr>
              <a:t>is the claim</a:t>
            </a:r>
            <a:r>
              <a:rPr lang="en-US" sz="2000" dirty="0" smtClean="0">
                <a:latin typeface="Cabin"/>
                <a:ea typeface="Cabin"/>
                <a:cs typeface="Cabin"/>
                <a:sym typeface="Cabin"/>
              </a:rPr>
              <a:t>? What’s </a:t>
            </a:r>
            <a:r>
              <a:rPr lang="en-US" sz="2000" dirty="0">
                <a:latin typeface="Cabin"/>
                <a:ea typeface="Cabin"/>
                <a:cs typeface="Cabin"/>
                <a:sym typeface="Cabin"/>
              </a:rPr>
              <a:t>the evidence the student offers</a:t>
            </a:r>
            <a:r>
              <a:rPr lang="en-US" sz="2000" dirty="0" smtClean="0">
                <a:latin typeface="Cabin"/>
                <a:ea typeface="Cabin"/>
                <a:cs typeface="Cabin"/>
                <a:sym typeface="Cabin"/>
              </a:rPr>
              <a:t>? What’s </a:t>
            </a:r>
            <a:r>
              <a:rPr lang="en-US" sz="2000" dirty="0">
                <a:latin typeface="Cabin"/>
                <a:ea typeface="Cabin"/>
                <a:cs typeface="Cabin"/>
                <a:sym typeface="Cabin"/>
              </a:rPr>
              <a:t>the warrant(s) that links the evidence to the claim</a:t>
            </a:r>
            <a:r>
              <a:rPr lang="en-US" sz="2000" dirty="0" smtClean="0">
                <a:latin typeface="Cabin"/>
                <a:ea typeface="Cabin"/>
                <a:cs typeface="Cabin"/>
                <a:sym typeface="Cabin"/>
              </a:rPr>
              <a:t>?</a:t>
            </a:r>
            <a:endParaRPr lang="en-US" dirty="0" smtClean="0"/>
          </a:p>
          <a:p>
            <a:pPr marL="571500" indent="-457200">
              <a:buFont typeface="+mj-lt"/>
              <a:buAutoNum type="arabicPeriod"/>
            </a:pPr>
            <a:r>
              <a:rPr lang="en-US" sz="2400" dirty="0" smtClean="0"/>
              <a:t>Critique the argument</a:t>
            </a:r>
            <a:endParaRPr lang="en-US" dirty="0"/>
          </a:p>
          <a:p>
            <a:pPr marL="558800" lvl="1" indent="0">
              <a:lnSpc>
                <a:spcPct val="90000"/>
              </a:lnSpc>
              <a:spcBef>
                <a:spcPts val="550"/>
              </a:spcBef>
              <a:buClr>
                <a:srgbClr val="3891A7"/>
              </a:buClr>
              <a:buSzPct val="25000"/>
              <a:buNone/>
            </a:pPr>
            <a:r>
              <a:rPr lang="en-US" sz="2000" dirty="0">
                <a:latin typeface="Cabin"/>
                <a:ea typeface="Cabin"/>
                <a:cs typeface="Cabin"/>
                <a:sym typeface="Cabin"/>
              </a:rPr>
              <a:t>Is the approach (chain of reasoning) mathematically </a:t>
            </a:r>
            <a:r>
              <a:rPr lang="en-US" sz="2000" dirty="0" smtClean="0">
                <a:latin typeface="Cabin"/>
                <a:ea typeface="Cabin"/>
                <a:cs typeface="Cabin"/>
                <a:sym typeface="Cabin"/>
              </a:rPr>
              <a:t>sound</a:t>
            </a:r>
            <a:r>
              <a:rPr lang="en-US" sz="2000" dirty="0">
                <a:latin typeface="Cabin"/>
                <a:ea typeface="Cabin"/>
                <a:cs typeface="Cabin"/>
                <a:sym typeface="Cabin"/>
              </a:rPr>
              <a:t> </a:t>
            </a:r>
            <a:r>
              <a:rPr lang="en-US" sz="2000" dirty="0" smtClean="0">
                <a:latin typeface="Cabin"/>
                <a:ea typeface="Cabin"/>
                <a:cs typeface="Cabin"/>
                <a:sym typeface="Cabin"/>
              </a:rPr>
              <a:t>Are </a:t>
            </a:r>
            <a:r>
              <a:rPr lang="en-US" sz="2000" dirty="0">
                <a:latin typeface="Cabin"/>
                <a:ea typeface="Cabin"/>
                <a:cs typeface="Cabin"/>
                <a:sym typeface="Cabin"/>
              </a:rPr>
              <a:t>there logical gaps</a:t>
            </a:r>
            <a:r>
              <a:rPr lang="en-US" sz="2000" dirty="0" smtClean="0">
                <a:latin typeface="Cabin"/>
                <a:ea typeface="Cabin"/>
                <a:cs typeface="Cabin"/>
                <a:sym typeface="Cabin"/>
              </a:rPr>
              <a:t>? Must </a:t>
            </a:r>
            <a:r>
              <a:rPr lang="en-US" sz="2000" dirty="0">
                <a:latin typeface="Cabin"/>
                <a:ea typeface="Cabin"/>
                <a:cs typeface="Cabin"/>
                <a:sym typeface="Cabin"/>
              </a:rPr>
              <a:t>the reader fill in connections or pieces of evidence</a:t>
            </a:r>
            <a:r>
              <a:rPr lang="en-US" sz="2000" dirty="0" smtClean="0">
                <a:latin typeface="Cabin"/>
                <a:ea typeface="Cabin"/>
                <a:cs typeface="Cabin"/>
                <a:sym typeface="Cabin"/>
              </a:rPr>
              <a:t>? What are the strengths of what the student did? </a:t>
            </a:r>
            <a:endParaRPr lang="en-US" sz="2400" dirty="0" smtClean="0"/>
          </a:p>
          <a:p>
            <a:pPr marL="571500" indent="-457200">
              <a:buFont typeface="+mj-lt"/>
              <a:buAutoNum type="arabicPeriod"/>
            </a:pPr>
            <a:r>
              <a:rPr lang="en-US" sz="2400" dirty="0" smtClean="0"/>
              <a:t>Consider (demonstrated) conceptual understanding </a:t>
            </a:r>
            <a:endParaRPr lang="en-US" dirty="0"/>
          </a:p>
          <a:p>
            <a:pPr marL="514350" lvl="2" indent="0">
              <a:buNone/>
            </a:pPr>
            <a:r>
              <a:rPr lang="en-US" sz="2000" dirty="0">
                <a:latin typeface="Cabin"/>
                <a:ea typeface="Cabin"/>
                <a:cs typeface="Cabin"/>
                <a:sym typeface="Cabin"/>
              </a:rPr>
              <a:t>What can you infer about the student’s (developing) understanding of the distributive property?</a:t>
            </a:r>
          </a:p>
          <a:p>
            <a:pPr marL="114300" indent="0">
              <a:buNone/>
            </a:pPr>
            <a:r>
              <a:rPr lang="en-US" sz="2400" dirty="0" smtClean="0"/>
              <a:t>THEN</a:t>
            </a:r>
          </a:p>
          <a:p>
            <a:pPr marL="114300" indent="0">
              <a:buNone/>
            </a:pPr>
            <a:r>
              <a:rPr lang="en-US" sz="2400" dirty="0" smtClean="0"/>
              <a:t>4. Formulate your Stars &amp; Stairs</a:t>
            </a:r>
            <a:endParaRPr lang="en-US" sz="2400" dirty="0"/>
          </a:p>
          <a:p>
            <a:pPr marL="114300" indent="0">
              <a:buNone/>
            </a:pPr>
            <a:endParaRPr lang="en-US" sz="2400" dirty="0" smtClean="0"/>
          </a:p>
          <a:p>
            <a:endParaRPr lang="en-US" dirty="0" smtClean="0"/>
          </a:p>
          <a:p>
            <a:endParaRPr lang="en-US" dirty="0"/>
          </a:p>
        </p:txBody>
      </p:sp>
      <p:pic>
        <p:nvPicPr>
          <p:cNvPr id="10" name="Shape 213"/>
          <p:cNvPicPr preferRelativeResize="0"/>
          <p:nvPr/>
        </p:nvPicPr>
        <p:blipFill rotWithShape="1">
          <a:blip r:embed="rId3">
            <a:alphaModFix/>
          </a:blip>
          <a:srcRect/>
          <a:stretch/>
        </p:blipFill>
        <p:spPr>
          <a:xfrm>
            <a:off x="7162800" y="63584"/>
            <a:ext cx="1981200" cy="1968600"/>
          </a:xfrm>
          <a:prstGeom prst="rect">
            <a:avLst/>
          </a:prstGeom>
          <a:noFill/>
          <a:ln>
            <a:noFill/>
          </a:ln>
        </p:spPr>
      </p:pic>
    </p:spTree>
    <p:extLst>
      <p:ext uri="{BB962C8B-B14F-4D97-AF65-F5344CB8AC3E}">
        <p14:creationId xmlns:p14="http://schemas.microsoft.com/office/powerpoint/2010/main" val="1606253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Debrief </a:t>
            </a:r>
            <a:endParaRPr lang="en-US" dirty="0"/>
          </a:p>
        </p:txBody>
      </p:sp>
      <p:sp>
        <p:nvSpPr>
          <p:cNvPr id="9" name="Text Placeholder 8"/>
          <p:cNvSpPr>
            <a:spLocks noGrp="1"/>
          </p:cNvSpPr>
          <p:nvPr>
            <p:ph type="body" idx="1"/>
          </p:nvPr>
        </p:nvSpPr>
        <p:spPr>
          <a:xfrm>
            <a:off x="457200" y="1659036"/>
            <a:ext cx="6749990" cy="4525433"/>
          </a:xfrm>
        </p:spPr>
        <p:txBody>
          <a:bodyPr/>
          <a:lstStyle/>
          <a:p>
            <a:r>
              <a:rPr lang="en-US" sz="3200" dirty="0" smtClean="0"/>
              <a:t>What questions have come up for you?</a:t>
            </a:r>
          </a:p>
          <a:p>
            <a:endParaRPr lang="en-US" sz="3200" dirty="0"/>
          </a:p>
          <a:p>
            <a:r>
              <a:rPr lang="en-US" sz="3200" dirty="0" smtClean="0"/>
              <a:t>What was hard about this activity? What was easy? </a:t>
            </a:r>
            <a:endParaRPr lang="en-US" sz="3200" dirty="0"/>
          </a:p>
        </p:txBody>
      </p:sp>
      <p:grpSp>
        <p:nvGrpSpPr>
          <p:cNvPr id="10" name="Group 9"/>
          <p:cNvGrpSpPr/>
          <p:nvPr/>
        </p:nvGrpSpPr>
        <p:grpSpPr>
          <a:xfrm>
            <a:off x="7207190" y="1659036"/>
            <a:ext cx="1747540" cy="2050064"/>
            <a:chOff x="42900" y="1835325"/>
            <a:chExt cx="2014825" cy="2187124"/>
          </a:xfrm>
        </p:grpSpPr>
        <p:pic>
          <p:nvPicPr>
            <p:cNvPr id="11" name="Shape 221"/>
            <p:cNvPicPr preferRelativeResize="0"/>
            <p:nvPr/>
          </p:nvPicPr>
          <p:blipFill rotWithShape="1">
            <a:blip r:embed="rId3">
              <a:alphaModFix/>
            </a:blip>
            <a:srcRect/>
            <a:stretch/>
          </p:blipFill>
          <p:spPr>
            <a:xfrm>
              <a:off x="530800" y="2412650"/>
              <a:ext cx="914400" cy="914400"/>
            </a:xfrm>
            <a:prstGeom prst="rect">
              <a:avLst/>
            </a:prstGeom>
            <a:noFill/>
            <a:ln>
              <a:noFill/>
            </a:ln>
          </p:spPr>
        </p:pic>
        <p:pic>
          <p:nvPicPr>
            <p:cNvPr id="12" name="Shape 222"/>
            <p:cNvPicPr preferRelativeResize="0"/>
            <p:nvPr/>
          </p:nvPicPr>
          <p:blipFill rotWithShape="1">
            <a:blip r:embed="rId3">
              <a:alphaModFix/>
            </a:blip>
            <a:srcRect/>
            <a:stretch/>
          </p:blipFill>
          <p:spPr>
            <a:xfrm>
              <a:off x="1143325" y="1835325"/>
              <a:ext cx="914400" cy="914400"/>
            </a:xfrm>
            <a:prstGeom prst="rect">
              <a:avLst/>
            </a:prstGeom>
            <a:noFill/>
            <a:ln>
              <a:noFill/>
            </a:ln>
          </p:spPr>
        </p:pic>
        <p:pic>
          <p:nvPicPr>
            <p:cNvPr id="13" name="Shape 223"/>
            <p:cNvPicPr preferRelativeResize="0"/>
            <p:nvPr/>
          </p:nvPicPr>
          <p:blipFill rotWithShape="1">
            <a:blip r:embed="rId3">
              <a:alphaModFix/>
            </a:blip>
            <a:srcRect/>
            <a:stretch/>
          </p:blipFill>
          <p:spPr>
            <a:xfrm>
              <a:off x="42900" y="3108049"/>
              <a:ext cx="914399" cy="914400"/>
            </a:xfrm>
            <a:prstGeom prst="rect">
              <a:avLst/>
            </a:prstGeom>
            <a:noFill/>
            <a:ln>
              <a:noFill/>
            </a:ln>
          </p:spPr>
        </p:pic>
      </p:grpSp>
      <p:pic>
        <p:nvPicPr>
          <p:cNvPr id="14" name="Shape 224"/>
          <p:cNvPicPr preferRelativeResize="0"/>
          <p:nvPr/>
        </p:nvPicPr>
        <p:blipFill rotWithShape="1">
          <a:blip r:embed="rId4">
            <a:alphaModFix/>
          </a:blip>
          <a:srcRect/>
          <a:stretch/>
        </p:blipFill>
        <p:spPr>
          <a:xfrm>
            <a:off x="7424284" y="4301753"/>
            <a:ext cx="1784840" cy="1648044"/>
          </a:xfrm>
          <a:prstGeom prst="rect">
            <a:avLst/>
          </a:prstGeom>
          <a:noFill/>
          <a:ln>
            <a:noFill/>
          </a:ln>
        </p:spPr>
      </p:pic>
    </p:spTree>
    <p:extLst>
      <p:ext uri="{BB962C8B-B14F-4D97-AF65-F5344CB8AC3E}">
        <p14:creationId xmlns:p14="http://schemas.microsoft.com/office/powerpoint/2010/main" val="190253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Progress on these questions</a:t>
            </a:r>
            <a:endParaRPr lang="en-US" dirty="0"/>
          </a:p>
        </p:txBody>
      </p:sp>
      <p:sp>
        <p:nvSpPr>
          <p:cNvPr id="8" name="Text Placeholder 7"/>
          <p:cNvSpPr>
            <a:spLocks noGrp="1"/>
          </p:cNvSpPr>
          <p:nvPr>
            <p:ph type="body" idx="1"/>
          </p:nvPr>
        </p:nvSpPr>
        <p:spPr/>
        <p:txBody>
          <a:bodyPr/>
          <a:lstStyle/>
          <a:p>
            <a:pPr>
              <a:spcAft>
                <a:spcPts val="600"/>
              </a:spcAft>
            </a:pPr>
            <a:r>
              <a:rPr lang="en-US" sz="2400" dirty="0"/>
              <a:t>How does argumentation help us promote conceptual understanding of important ideas (e.g., the distributive property)?</a:t>
            </a:r>
          </a:p>
          <a:p>
            <a:pPr>
              <a:spcAft>
                <a:spcPts val="600"/>
              </a:spcAft>
            </a:pPr>
            <a:r>
              <a:rPr lang="en-US" sz="2400" dirty="0"/>
              <a:t>How does argumentation reveal students’ understanding of important ideas (here, the distributive property)?</a:t>
            </a:r>
          </a:p>
          <a:p>
            <a:pPr>
              <a:spcAft>
                <a:spcPts val="600"/>
              </a:spcAft>
            </a:pPr>
            <a:r>
              <a:rPr lang="en-US" sz="2400" dirty="0"/>
              <a:t>How does our work getting better at identifying the claim, evidence and warrant help us give feedback and feedforward to students’ arguments? </a:t>
            </a:r>
          </a:p>
          <a:p>
            <a:pPr>
              <a:spcAft>
                <a:spcPts val="600"/>
              </a:spcAft>
            </a:pPr>
            <a:endParaRPr lang="en-US" dirty="0"/>
          </a:p>
        </p:txBody>
      </p:sp>
    </p:spTree>
    <p:extLst>
      <p:ext uri="{BB962C8B-B14F-4D97-AF65-F5344CB8AC3E}">
        <p14:creationId xmlns:p14="http://schemas.microsoft.com/office/powerpoint/2010/main" val="1664473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Bridging to Practice</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257115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a:t>
            </a:r>
            <a:endParaRPr lang="en-US" dirty="0"/>
          </a:p>
        </p:txBody>
      </p:sp>
      <p:sp>
        <p:nvSpPr>
          <p:cNvPr id="3" name="Text Placeholder 2"/>
          <p:cNvSpPr>
            <a:spLocks noGrp="1"/>
          </p:cNvSpPr>
          <p:nvPr>
            <p:ph type="body" idx="1"/>
          </p:nvPr>
        </p:nvSpPr>
        <p:spPr/>
        <p:txBody>
          <a:bodyPr/>
          <a:lstStyle/>
          <a:p>
            <a:pPr marL="457200" lvl="0" indent="-342900">
              <a:spcAft>
                <a:spcPts val="600"/>
              </a:spcAft>
              <a:buFont typeface="+mj-lt"/>
              <a:buAutoNum type="arabicPeriod"/>
            </a:pPr>
            <a:r>
              <a:rPr lang="en-US" sz="2400" dirty="0"/>
              <a:t>What will count in your classroom for a valid argument? (What qualities or criteria are important to you</a:t>
            </a:r>
            <a:r>
              <a:rPr lang="en-US" sz="2400" dirty="0" smtClean="0"/>
              <a:t>?)</a:t>
            </a:r>
            <a:r>
              <a:rPr lang="en-US" sz="2400" dirty="0"/>
              <a:t> </a:t>
            </a:r>
          </a:p>
          <a:p>
            <a:pPr marL="457200" lvl="0" indent="-342900">
              <a:spcAft>
                <a:spcPts val="600"/>
              </a:spcAft>
              <a:buFont typeface="+mj-lt"/>
              <a:buAutoNum type="arabicPeriod"/>
            </a:pPr>
            <a:r>
              <a:rPr lang="en-US" sz="2400" dirty="0"/>
              <a:t>How will these criteria be communicated to students? (What vocabulary and meaning making must be built up around argumentation?) </a:t>
            </a:r>
          </a:p>
          <a:p>
            <a:pPr marL="457200" indent="-342900">
              <a:spcAft>
                <a:spcPts val="600"/>
              </a:spcAft>
              <a:buFont typeface="+mj-lt"/>
              <a:buAutoNum type="arabicPeriod"/>
            </a:pPr>
            <a:r>
              <a:rPr lang="en-US" sz="2400" dirty="0"/>
              <a:t> </a:t>
            </a:r>
            <a:r>
              <a:rPr lang="en-US" sz="2400" dirty="0" smtClean="0"/>
              <a:t>What </a:t>
            </a:r>
            <a:r>
              <a:rPr lang="en-US" sz="2400" dirty="0"/>
              <a:t>do you expect at the beginning of the year? Where will growth be? (It may help to think of a question that involves reasoning/argumentation that you might pose to students. Consider how the students might respond at the beginning of the year? What growth might you see over the year?)</a:t>
            </a:r>
          </a:p>
          <a:p>
            <a:endParaRPr lang="en-US" dirty="0"/>
          </a:p>
        </p:txBody>
      </p:sp>
    </p:spTree>
    <p:extLst>
      <p:ext uri="{BB962C8B-B14F-4D97-AF65-F5344CB8AC3E}">
        <p14:creationId xmlns:p14="http://schemas.microsoft.com/office/powerpoint/2010/main" val="750750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152562"/>
            <a:ext cx="8229600" cy="11430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1"/>
              </a:buClr>
              <a:buSzPct val="25000"/>
              <a:buFont typeface="Calibri"/>
              <a:buNone/>
            </a:pPr>
            <a:r>
              <a:rPr lang="en-US" dirty="0">
                <a:latin typeface="Calibri"/>
                <a:ea typeface="Calibri"/>
                <a:cs typeface="Calibri"/>
                <a:sym typeface="Calibri"/>
              </a:rPr>
              <a:t>Action Plan Activity </a:t>
            </a:r>
          </a:p>
        </p:txBody>
      </p:sp>
      <p:sp>
        <p:nvSpPr>
          <p:cNvPr id="148" name="Shape 148"/>
          <p:cNvSpPr txBox="1">
            <a:spLocks noGrp="1"/>
          </p:cNvSpPr>
          <p:nvPr>
            <p:ph type="body" idx="1"/>
          </p:nvPr>
        </p:nvSpPr>
        <p:spPr>
          <a:xfrm>
            <a:off x="822900" y="1607168"/>
            <a:ext cx="7498200" cy="4399185"/>
          </a:xfrm>
          <a:prstGeom prst="rect">
            <a:avLst/>
          </a:prstGeom>
          <a:noFill/>
          <a:ln>
            <a:noFill/>
          </a:ln>
        </p:spPr>
        <p:txBody>
          <a:bodyPr lIns="91425" tIns="45700" rIns="91425" bIns="45700" anchor="t" anchorCtr="0">
            <a:noAutofit/>
          </a:bodyPr>
          <a:lstStyle/>
          <a:p>
            <a:pPr marL="82296" marR="0" lvl="0" indent="-6096" algn="l" rtl="0">
              <a:lnSpc>
                <a:spcPct val="100000"/>
              </a:lnSpc>
              <a:spcBef>
                <a:spcPts val="0"/>
              </a:spcBef>
              <a:spcAft>
                <a:spcPts val="0"/>
              </a:spcAft>
              <a:buClr>
                <a:schemeClr val="dk1"/>
              </a:buClr>
              <a:buSzPct val="25000"/>
              <a:buFont typeface="Arial"/>
              <a:buNone/>
            </a:pPr>
            <a:endParaRPr b="1" dirty="0"/>
          </a:p>
          <a:p>
            <a:pPr marL="82296" marR="0" lvl="0" indent="-6096" rtl="0">
              <a:lnSpc>
                <a:spcPct val="100000"/>
              </a:lnSpc>
              <a:spcBef>
                <a:spcPts val="0"/>
              </a:spcBef>
              <a:spcAft>
                <a:spcPts val="0"/>
              </a:spcAft>
              <a:buClr>
                <a:schemeClr val="dk1"/>
              </a:buClr>
              <a:buSzPct val="25000"/>
              <a:buFont typeface="Arial"/>
              <a:buNone/>
            </a:pPr>
            <a:r>
              <a:rPr lang="en-US" sz="2000" b="1" dirty="0"/>
              <a:t>Part 1:	By the end of the school year…</a:t>
            </a:r>
          </a:p>
          <a:p>
            <a:pPr marL="82296" marR="0" lvl="0" indent="-6096" rtl="0">
              <a:lnSpc>
                <a:spcPct val="100000"/>
              </a:lnSpc>
              <a:spcBef>
                <a:spcPts val="0"/>
              </a:spcBef>
              <a:spcAft>
                <a:spcPts val="0"/>
              </a:spcAft>
              <a:buClr>
                <a:schemeClr val="dk1"/>
              </a:buClr>
              <a:buSzPct val="25000"/>
              <a:buFont typeface="Arial"/>
              <a:buNone/>
            </a:pPr>
            <a:endParaRPr sz="2000" b="1" dirty="0"/>
          </a:p>
          <a:p>
            <a:pPr marL="996696" marR="0" lvl="0" indent="-6096" rtl="0">
              <a:lnSpc>
                <a:spcPct val="100000"/>
              </a:lnSpc>
              <a:spcBef>
                <a:spcPts val="0"/>
              </a:spcBef>
              <a:spcAft>
                <a:spcPts val="0"/>
              </a:spcAft>
              <a:buClr>
                <a:schemeClr val="dk1"/>
              </a:buClr>
              <a:buSzPct val="25000"/>
              <a:buFont typeface="Arial"/>
              <a:buNone/>
            </a:pPr>
            <a:r>
              <a:rPr lang="en-US" sz="2000" b="1" dirty="0"/>
              <a:t>	At the start of the school year…</a:t>
            </a:r>
          </a:p>
          <a:p>
            <a:pPr marL="996696" marR="0" lvl="0" indent="-6096" rtl="0">
              <a:lnSpc>
                <a:spcPct val="100000"/>
              </a:lnSpc>
              <a:spcBef>
                <a:spcPts val="0"/>
              </a:spcBef>
              <a:spcAft>
                <a:spcPts val="0"/>
              </a:spcAft>
              <a:buClr>
                <a:schemeClr val="dk1"/>
              </a:buClr>
              <a:buSzPct val="25000"/>
              <a:buFont typeface="Arial"/>
              <a:buNone/>
            </a:pPr>
            <a:endParaRPr sz="2000" b="1" dirty="0"/>
          </a:p>
          <a:p>
            <a:pPr marL="82296" marR="0" lvl="0" indent="-6096" rtl="0">
              <a:lnSpc>
                <a:spcPct val="100000"/>
              </a:lnSpc>
              <a:spcBef>
                <a:spcPts val="0"/>
              </a:spcBef>
              <a:spcAft>
                <a:spcPts val="0"/>
              </a:spcAft>
              <a:buClr>
                <a:schemeClr val="dk1"/>
              </a:buClr>
              <a:buSzPct val="25000"/>
              <a:buFont typeface="Arial"/>
              <a:buNone/>
            </a:pPr>
            <a:endParaRPr sz="2000" b="1" dirty="0"/>
          </a:p>
          <a:p>
            <a:pPr marL="82296" marR="0" lvl="0" indent="-6096" rtl="0">
              <a:lnSpc>
                <a:spcPct val="100000"/>
              </a:lnSpc>
              <a:spcBef>
                <a:spcPts val="0"/>
              </a:spcBef>
              <a:spcAft>
                <a:spcPts val="0"/>
              </a:spcAft>
              <a:buClr>
                <a:schemeClr val="dk1"/>
              </a:buClr>
              <a:buSzPct val="25000"/>
              <a:buFont typeface="Arial"/>
              <a:buNone/>
            </a:pPr>
            <a:r>
              <a:rPr lang="en-US" sz="2000" b="1" dirty="0"/>
              <a:t>Part 2:	Support a culture of thinking by...</a:t>
            </a:r>
          </a:p>
          <a:p>
            <a:pPr marL="82296" marR="0" lvl="0" indent="-6096" rtl="0">
              <a:lnSpc>
                <a:spcPct val="100000"/>
              </a:lnSpc>
              <a:spcBef>
                <a:spcPts val="0"/>
              </a:spcBef>
              <a:spcAft>
                <a:spcPts val="0"/>
              </a:spcAft>
              <a:buClr>
                <a:schemeClr val="dk1"/>
              </a:buClr>
              <a:buSzPct val="25000"/>
              <a:buFont typeface="Arial"/>
              <a:buNone/>
            </a:pPr>
            <a:endParaRPr sz="2000" dirty="0"/>
          </a:p>
          <a:p>
            <a:pPr marL="82296" marR="0" lvl="0" indent="-6096" rtl="0">
              <a:lnSpc>
                <a:spcPct val="100000"/>
              </a:lnSpc>
              <a:spcBef>
                <a:spcPts val="0"/>
              </a:spcBef>
              <a:spcAft>
                <a:spcPts val="0"/>
              </a:spcAft>
              <a:buClr>
                <a:schemeClr val="dk1"/>
              </a:buClr>
              <a:buSzPct val="25000"/>
              <a:buFont typeface="Arial"/>
              <a:buNone/>
            </a:pPr>
            <a:endParaRPr sz="2000" dirty="0"/>
          </a:p>
          <a:p>
            <a:pPr marL="76200" marR="0" lvl="0" indent="0" rtl="0">
              <a:lnSpc>
                <a:spcPct val="100000"/>
              </a:lnSpc>
              <a:spcBef>
                <a:spcPts val="0"/>
              </a:spcBef>
              <a:spcAft>
                <a:spcPts val="0"/>
              </a:spcAft>
              <a:buClr>
                <a:schemeClr val="dk1"/>
              </a:buClr>
              <a:buSzPct val="25000"/>
              <a:buFont typeface="Arial"/>
              <a:buNone/>
            </a:pPr>
            <a:r>
              <a:rPr lang="en-US" sz="2000" b="1" dirty="0"/>
              <a:t>Part 3:	What happens if...</a:t>
            </a:r>
          </a:p>
          <a:p>
            <a:pPr marL="82296" marR="0" lvl="0" indent="-6096" rtl="0">
              <a:lnSpc>
                <a:spcPct val="100000"/>
              </a:lnSpc>
              <a:spcBef>
                <a:spcPts val="0"/>
              </a:spcBef>
              <a:spcAft>
                <a:spcPts val="0"/>
              </a:spcAft>
              <a:buClr>
                <a:schemeClr val="dk1"/>
              </a:buClr>
              <a:buSzPct val="25000"/>
              <a:buFont typeface="Arial"/>
              <a:buNone/>
            </a:pPr>
            <a:endParaRPr sz="2000" dirty="0"/>
          </a:p>
          <a:p>
            <a:pPr marL="82296" marR="0" lvl="0" indent="-6096" rtl="0">
              <a:lnSpc>
                <a:spcPct val="100000"/>
              </a:lnSpc>
              <a:spcBef>
                <a:spcPts val="0"/>
              </a:spcBef>
              <a:spcAft>
                <a:spcPts val="0"/>
              </a:spcAft>
              <a:buClr>
                <a:schemeClr val="dk1"/>
              </a:buClr>
              <a:buSzPct val="25000"/>
              <a:buFont typeface="Arial"/>
              <a:buNone/>
            </a:pPr>
            <a:endParaRPr sz="2000" dirty="0"/>
          </a:p>
          <a:p>
            <a:pPr marL="0" marR="0" lvl="0" indent="0" rtl="0">
              <a:lnSpc>
                <a:spcPct val="100000"/>
              </a:lnSpc>
              <a:spcBef>
                <a:spcPts val="0"/>
              </a:spcBef>
              <a:spcAft>
                <a:spcPts val="0"/>
              </a:spcAft>
              <a:buClr>
                <a:schemeClr val="dk1"/>
              </a:buClr>
              <a:buSzPct val="25000"/>
              <a:buFont typeface="Arial"/>
              <a:buNone/>
            </a:pPr>
            <a:r>
              <a:rPr lang="en-US" sz="2000" b="1" dirty="0"/>
              <a:t> Part 4:	Plan to share...</a:t>
            </a:r>
          </a:p>
          <a:p>
            <a:pPr marL="82296" marR="0" lvl="0" indent="-6096" rtl="0">
              <a:lnSpc>
                <a:spcPct val="100000"/>
              </a:lnSpc>
              <a:spcBef>
                <a:spcPts val="0"/>
              </a:spcBef>
              <a:spcAft>
                <a:spcPts val="0"/>
              </a:spcAft>
              <a:buClr>
                <a:schemeClr val="dk1"/>
              </a:buClr>
              <a:buSzPct val="25000"/>
              <a:buFont typeface="Arial"/>
              <a:buNone/>
            </a:pPr>
            <a:endParaRPr dirty="0"/>
          </a:p>
          <a:p>
            <a:pPr marL="0" marR="0" lvl="0" indent="0" algn="l" rtl="0">
              <a:lnSpc>
                <a:spcPct val="100000"/>
              </a:lnSpc>
              <a:spcBef>
                <a:spcPts val="0"/>
              </a:spcBef>
              <a:spcAft>
                <a:spcPts val="0"/>
              </a:spcAft>
              <a:buClr>
                <a:schemeClr val="dk1"/>
              </a:buClr>
              <a:buSzPct val="25000"/>
              <a:buFont typeface="Arial"/>
              <a:buNone/>
            </a:pPr>
            <a:endParaRPr dirty="0"/>
          </a:p>
        </p:txBody>
      </p:sp>
      <p:pic>
        <p:nvPicPr>
          <p:cNvPr id="149" name="Shape 149"/>
          <p:cNvPicPr preferRelativeResize="0"/>
          <p:nvPr/>
        </p:nvPicPr>
        <p:blipFill rotWithShape="1">
          <a:blip r:embed="rId3">
            <a:alphaModFix/>
          </a:blip>
          <a:srcRect/>
          <a:stretch/>
        </p:blipFill>
        <p:spPr>
          <a:xfrm>
            <a:off x="5436799" y="4343753"/>
            <a:ext cx="1662600" cy="1662600"/>
          </a:xfrm>
          <a:prstGeom prst="rect">
            <a:avLst/>
          </a:prstGeom>
          <a:noFill/>
          <a:ln>
            <a:noFill/>
          </a:ln>
        </p:spPr>
      </p:pic>
      <p:pic>
        <p:nvPicPr>
          <p:cNvPr id="150" name="Shape 150"/>
          <p:cNvPicPr preferRelativeResize="0"/>
          <p:nvPr/>
        </p:nvPicPr>
        <p:blipFill>
          <a:blip r:embed="rId4">
            <a:alphaModFix/>
          </a:blip>
          <a:stretch>
            <a:fillRect/>
          </a:stretch>
        </p:blipFill>
        <p:spPr>
          <a:xfrm>
            <a:off x="5379975" y="1881550"/>
            <a:ext cx="3438848" cy="1662599"/>
          </a:xfrm>
          <a:prstGeom prst="rect">
            <a:avLst/>
          </a:prstGeom>
          <a:noFill/>
          <a:ln>
            <a:noFill/>
          </a:ln>
        </p:spPr>
      </p:pic>
    </p:spTree>
    <p:extLst>
      <p:ext uri="{BB962C8B-B14F-4D97-AF65-F5344CB8AC3E}">
        <p14:creationId xmlns:p14="http://schemas.microsoft.com/office/powerpoint/2010/main" val="195187610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latin typeface="Calibri"/>
                <a:ea typeface="Calibri"/>
                <a:cs typeface="Calibri"/>
                <a:sym typeface="Calibri"/>
              </a:rPr>
              <a:t> “Photo Album” Activity </a:t>
            </a:r>
            <a:endParaRPr lang="en-US" dirty="0"/>
          </a:p>
        </p:txBody>
      </p:sp>
      <p:sp>
        <p:nvSpPr>
          <p:cNvPr id="8" name="Text Placeholder 7"/>
          <p:cNvSpPr>
            <a:spLocks noGrp="1"/>
          </p:cNvSpPr>
          <p:nvPr>
            <p:ph type="body" idx="1"/>
          </p:nvPr>
        </p:nvSpPr>
        <p:spPr>
          <a:xfrm>
            <a:off x="457200" y="2268346"/>
            <a:ext cx="8229600" cy="3916123"/>
          </a:xfrm>
        </p:spPr>
        <p:txBody>
          <a:bodyPr/>
          <a:lstStyle/>
          <a:p>
            <a:pPr marL="114300" lvl="0" indent="0">
              <a:buNone/>
            </a:pPr>
            <a:r>
              <a:rPr lang="en-US" b="1" dirty="0"/>
              <a:t>Create a personal  ”Photo Album” of  Math Argumentation Resources from your Bridges </a:t>
            </a:r>
            <a:r>
              <a:rPr lang="en-US" b="1" dirty="0" smtClean="0"/>
              <a:t>experience</a:t>
            </a:r>
          </a:p>
          <a:p>
            <a:pPr marL="114300" lvl="0" indent="0">
              <a:buNone/>
            </a:pPr>
            <a:endParaRPr lang="en-US" dirty="0"/>
          </a:p>
          <a:p>
            <a:pPr marL="114300" lvl="0" indent="0">
              <a:buNone/>
            </a:pPr>
            <a:endParaRPr lang="en-US" dirty="0"/>
          </a:p>
        </p:txBody>
      </p:sp>
      <p:pic>
        <p:nvPicPr>
          <p:cNvPr id="9" name="Shape 129"/>
          <p:cNvPicPr preferRelativeResize="0"/>
          <p:nvPr/>
        </p:nvPicPr>
        <p:blipFill>
          <a:blip r:embed="rId2">
            <a:alphaModFix/>
          </a:blip>
          <a:stretch>
            <a:fillRect/>
          </a:stretch>
        </p:blipFill>
        <p:spPr>
          <a:xfrm rot="-1246960">
            <a:off x="312592" y="310970"/>
            <a:ext cx="1742117" cy="1703731"/>
          </a:xfrm>
          <a:prstGeom prst="rect">
            <a:avLst/>
          </a:prstGeom>
          <a:noFill/>
          <a:ln>
            <a:noFill/>
          </a:ln>
        </p:spPr>
      </p:pic>
    </p:spTree>
    <p:extLst>
      <p:ext uri="{BB962C8B-B14F-4D97-AF65-F5344CB8AC3E}">
        <p14:creationId xmlns:p14="http://schemas.microsoft.com/office/powerpoint/2010/main" val="173190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pic>
        <p:nvPicPr>
          <p:cNvPr id="8" name="image08.png"/>
          <p:cNvPicPr/>
          <p:nvPr/>
        </p:nvPicPr>
        <p:blipFill>
          <a:blip r:embed="rId3"/>
          <a:srcRect r="-20152" b="-20152"/>
          <a:stretch>
            <a:fillRect/>
          </a:stretch>
        </p:blipFill>
        <p:spPr>
          <a:xfrm>
            <a:off x="219574" y="5261938"/>
            <a:ext cx="1375241" cy="960025"/>
          </a:xfrm>
          <a:prstGeom prst="rect">
            <a:avLst/>
          </a:prstGeom>
          <a:ln/>
        </p:spPr>
      </p:pic>
      <p:sp>
        <p:nvSpPr>
          <p:cNvPr id="240" name="Shape 240"/>
          <p:cNvSpPr txBox="1">
            <a:spLocks noGrp="1"/>
          </p:cNvSpPr>
          <p:nvPr>
            <p:ph type="title"/>
          </p:nvPr>
        </p:nvSpPr>
        <p:spPr>
          <a:xfrm>
            <a:off x="170525" y="169016"/>
            <a:ext cx="8229600" cy="1143000"/>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endParaRPr sz="4800" b="1" dirty="0">
              <a:solidFill>
                <a:srgbClr val="FFFFFF"/>
              </a:solidFill>
            </a:endParaRPr>
          </a:p>
          <a:p>
            <a:pPr lvl="0" rtl="0">
              <a:spcBef>
                <a:spcPts val="0"/>
              </a:spcBef>
              <a:buClr>
                <a:schemeClr val="dk1"/>
              </a:buClr>
              <a:buSzPct val="25000"/>
              <a:buFont typeface="Arial"/>
              <a:buNone/>
            </a:pPr>
            <a:r>
              <a:rPr lang="en-US" sz="4800" b="1" dirty="0">
                <a:solidFill>
                  <a:srgbClr val="FFFFFF"/>
                </a:solidFill>
              </a:rPr>
              <a:t>Next Steps</a:t>
            </a:r>
          </a:p>
          <a:p>
            <a:pPr lvl="0" algn="ctr" rtl="0">
              <a:spcBef>
                <a:spcPts val="0"/>
              </a:spcBef>
              <a:buClr>
                <a:schemeClr val="dk1"/>
              </a:buClr>
              <a:buSzPct val="61111"/>
              <a:buFont typeface="Arial"/>
              <a:buNone/>
            </a:pPr>
            <a:endParaRPr sz="1800" b="1" dirty="0">
              <a:solidFill>
                <a:srgbClr val="FFFFFF"/>
              </a:solidFill>
            </a:endParaRPr>
          </a:p>
          <a:p>
            <a:pPr lvl="0" rtl="0">
              <a:spcBef>
                <a:spcPts val="0"/>
              </a:spcBef>
              <a:buClr>
                <a:schemeClr val="dk1"/>
              </a:buClr>
              <a:buSzPct val="25000"/>
              <a:buFont typeface="Arial"/>
              <a:buNone/>
            </a:pPr>
            <a:endParaRPr dirty="0">
              <a:solidFill>
                <a:srgbClr val="FFFFFF"/>
              </a:solidFill>
            </a:endParaRPr>
          </a:p>
        </p:txBody>
      </p:sp>
      <p:sp>
        <p:nvSpPr>
          <p:cNvPr id="241" name="Shape 241"/>
          <p:cNvSpPr txBox="1">
            <a:spLocks noGrp="1"/>
          </p:cNvSpPr>
          <p:nvPr>
            <p:ph type="body" idx="1"/>
          </p:nvPr>
        </p:nvSpPr>
        <p:spPr>
          <a:xfrm>
            <a:off x="457200" y="1659024"/>
            <a:ext cx="8229600" cy="4697400"/>
          </a:xfrm>
          <a:prstGeom prst="rect">
            <a:avLst/>
          </a:prstGeom>
          <a:noFill/>
          <a:ln>
            <a:noFill/>
          </a:ln>
        </p:spPr>
        <p:txBody>
          <a:bodyPr lIns="91425" tIns="45700" rIns="91425" bIns="45700" anchor="t" anchorCtr="0">
            <a:noAutofit/>
          </a:bodyPr>
          <a:lstStyle/>
          <a:p>
            <a:pPr marL="0" lvl="0" indent="0" rtl="0">
              <a:spcBef>
                <a:spcPts val="0"/>
              </a:spcBef>
              <a:buNone/>
            </a:pPr>
            <a:r>
              <a:rPr lang="en-US" b="1" i="1" dirty="0">
                <a:solidFill>
                  <a:srgbClr val="000000"/>
                </a:solidFill>
              </a:rPr>
              <a:t>Complete each of the following statements based on your experience with the Bridging Practices Among Mathematics Educators’ 5 modules</a:t>
            </a:r>
          </a:p>
          <a:p>
            <a:pPr marL="0" lvl="0" indent="0" rtl="0">
              <a:spcBef>
                <a:spcPts val="0"/>
              </a:spcBef>
              <a:buNone/>
            </a:pPr>
            <a:endParaRPr dirty="0">
              <a:solidFill>
                <a:srgbClr val="000000"/>
              </a:solidFill>
            </a:endParaRPr>
          </a:p>
          <a:p>
            <a:pPr marL="0" lvl="0" indent="0" rtl="0">
              <a:spcBef>
                <a:spcPts val="0"/>
              </a:spcBef>
              <a:buNone/>
            </a:pPr>
            <a:endParaRPr dirty="0">
              <a:solidFill>
                <a:srgbClr val="000000"/>
              </a:solidFill>
            </a:endParaRPr>
          </a:p>
          <a:p>
            <a:pPr marL="0" lvl="0" indent="-69850" rtl="0">
              <a:spcBef>
                <a:spcPts val="0"/>
              </a:spcBef>
              <a:buClr>
                <a:schemeClr val="dk1"/>
              </a:buClr>
              <a:buSzPct val="61111"/>
              <a:buFont typeface="Arial"/>
              <a:buNone/>
            </a:pPr>
            <a:endParaRPr dirty="0">
              <a:solidFill>
                <a:srgbClr val="000000"/>
              </a:solidFill>
            </a:endParaRPr>
          </a:p>
          <a:p>
            <a:pPr marL="1371600" lvl="0" indent="-69850" rtl="0">
              <a:spcBef>
                <a:spcPts val="0"/>
              </a:spcBef>
              <a:buClr>
                <a:schemeClr val="dk1"/>
              </a:buClr>
              <a:buSzPct val="78571"/>
              <a:buFont typeface="Arial"/>
              <a:buNone/>
            </a:pPr>
            <a:r>
              <a:rPr lang="en-US" sz="1400" b="1" dirty="0"/>
              <a:t>If you had to choose </a:t>
            </a:r>
            <a:r>
              <a:rPr lang="en-US" sz="1400" b="1" u="sng" dirty="0"/>
              <a:t>one</a:t>
            </a:r>
            <a:r>
              <a:rPr lang="en-US" sz="1400" b="1" dirty="0"/>
              <a:t> idea from any of our modules to share with your grade-level colleagues who didn’t participate, what would it be?</a:t>
            </a:r>
          </a:p>
          <a:p>
            <a:pPr marL="0" lvl="0" indent="0" rtl="0">
              <a:spcBef>
                <a:spcPts val="0"/>
              </a:spcBef>
              <a:buNone/>
            </a:pPr>
            <a:endParaRPr dirty="0">
              <a:solidFill>
                <a:srgbClr val="000000"/>
              </a:solidFill>
            </a:endParaRPr>
          </a:p>
          <a:p>
            <a:pPr marL="0" lvl="0" indent="-69850" rtl="0">
              <a:spcBef>
                <a:spcPts val="0"/>
              </a:spcBef>
              <a:buClr>
                <a:schemeClr val="dk1"/>
              </a:buClr>
              <a:buSzPct val="91666"/>
              <a:buFont typeface="Arial"/>
              <a:buNone/>
            </a:pPr>
            <a:endParaRPr lang="en-US" sz="1200" b="1" dirty="0"/>
          </a:p>
          <a:p>
            <a:pPr marL="0" lvl="0" indent="-69850" rtl="0">
              <a:spcBef>
                <a:spcPts val="0"/>
              </a:spcBef>
              <a:buClr>
                <a:schemeClr val="dk1"/>
              </a:buClr>
              <a:buSzPct val="91666"/>
              <a:buFont typeface="Arial"/>
              <a:buNone/>
            </a:pPr>
            <a:endParaRPr sz="1200" b="1" dirty="0"/>
          </a:p>
          <a:p>
            <a:pPr marL="914400" lvl="0" indent="-69850" rtl="0">
              <a:spcBef>
                <a:spcPts val="0"/>
              </a:spcBef>
              <a:buClr>
                <a:schemeClr val="dk1"/>
              </a:buClr>
              <a:buSzPct val="78571"/>
              <a:buFont typeface="Arial"/>
              <a:buNone/>
            </a:pPr>
            <a:r>
              <a:rPr lang="en-US" sz="1400" b="1" dirty="0"/>
              <a:t>Think of one thing you have learned and tell us how this idea has </a:t>
            </a:r>
            <a:r>
              <a:rPr lang="en-US" sz="1400" b="1" i="1" dirty="0"/>
              <a:t>changed </a:t>
            </a:r>
            <a:r>
              <a:rPr lang="en-US" sz="1400" b="1" dirty="0"/>
              <a:t>or </a:t>
            </a:r>
            <a:r>
              <a:rPr lang="en-US" sz="1400" b="1" i="1" dirty="0"/>
              <a:t>will change </a:t>
            </a:r>
            <a:r>
              <a:rPr lang="en-US" sz="1400" b="1" dirty="0"/>
              <a:t>the way you use mathematical argumentation during math instruction. </a:t>
            </a:r>
          </a:p>
          <a:p>
            <a:pPr marL="0" lvl="0" indent="0" rtl="0">
              <a:spcBef>
                <a:spcPts val="0"/>
              </a:spcBef>
              <a:buNone/>
            </a:pPr>
            <a:endParaRPr dirty="0">
              <a:solidFill>
                <a:srgbClr val="000000"/>
              </a:solidFill>
            </a:endParaRPr>
          </a:p>
          <a:p>
            <a:pPr marL="0" lvl="0" indent="0" rtl="0">
              <a:spcBef>
                <a:spcPts val="0"/>
              </a:spcBef>
              <a:buNone/>
            </a:pPr>
            <a:endParaRPr dirty="0">
              <a:solidFill>
                <a:srgbClr val="000000"/>
              </a:solidFill>
            </a:endParaRPr>
          </a:p>
          <a:p>
            <a:pPr marL="0" marR="0" lvl="0" indent="0" algn="l" rtl="0">
              <a:spcBef>
                <a:spcPts val="0"/>
              </a:spcBef>
              <a:spcAft>
                <a:spcPts val="0"/>
              </a:spcAft>
              <a:buNone/>
            </a:pPr>
            <a:endParaRPr dirty="0"/>
          </a:p>
          <a:p>
            <a:pPr marL="914400" lvl="0" indent="-69850" rtl="0">
              <a:spcBef>
                <a:spcPts val="0"/>
              </a:spcBef>
              <a:buClr>
                <a:schemeClr val="dk1"/>
              </a:buClr>
              <a:buSzPct val="78571"/>
              <a:buFont typeface="Arial"/>
              <a:buNone/>
            </a:pPr>
            <a:r>
              <a:rPr lang="en-US" sz="1400" b="1" dirty="0"/>
              <a:t>Think about how this PD fits into your own personal growth as a mathematics teacher. What is </a:t>
            </a:r>
            <a:r>
              <a:rPr lang="en-US" sz="1400" b="1" i="1" dirty="0"/>
              <a:t>one specific action </a:t>
            </a:r>
            <a:r>
              <a:rPr lang="en-US" sz="1400" b="1" dirty="0"/>
              <a:t>you will take this summer/fall to implement your new learning?</a:t>
            </a:r>
          </a:p>
          <a:p>
            <a:pPr marL="0" marR="0" lvl="0" indent="0" algn="l" rtl="0">
              <a:spcBef>
                <a:spcPts val="360"/>
              </a:spcBef>
              <a:buNone/>
            </a:pPr>
            <a:endParaRPr dirty="0"/>
          </a:p>
        </p:txBody>
      </p:sp>
      <p:pic>
        <p:nvPicPr>
          <p:cNvPr id="244" name="Shape 244"/>
          <p:cNvPicPr preferRelativeResize="0"/>
          <p:nvPr/>
        </p:nvPicPr>
        <p:blipFill>
          <a:blip r:embed="rId4">
            <a:alphaModFix/>
          </a:blip>
          <a:stretch>
            <a:fillRect/>
          </a:stretch>
        </p:blipFill>
        <p:spPr>
          <a:xfrm>
            <a:off x="222934" y="3965699"/>
            <a:ext cx="1009650" cy="971550"/>
          </a:xfrm>
          <a:prstGeom prst="rect">
            <a:avLst/>
          </a:prstGeom>
          <a:noFill/>
          <a:ln>
            <a:noFill/>
          </a:ln>
        </p:spPr>
      </p:pic>
      <p:pic>
        <p:nvPicPr>
          <p:cNvPr id="2" name="Picture 1"/>
          <p:cNvPicPr>
            <a:picLocks noChangeAspect="1"/>
          </p:cNvPicPr>
          <p:nvPr/>
        </p:nvPicPr>
        <p:blipFill>
          <a:blip r:embed="rId5"/>
          <a:stretch>
            <a:fillRect/>
          </a:stretch>
        </p:blipFill>
        <p:spPr>
          <a:xfrm>
            <a:off x="363006" y="2513234"/>
            <a:ext cx="1117600" cy="1117600"/>
          </a:xfrm>
          <a:prstGeom prst="rect">
            <a:avLst/>
          </a:prstGeom>
        </p:spPr>
      </p:pic>
    </p:spTree>
    <p:extLst>
      <p:ext uri="{BB962C8B-B14F-4D97-AF65-F5344CB8AC3E}">
        <p14:creationId xmlns:p14="http://schemas.microsoft.com/office/powerpoint/2010/main" val="1926555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Concept Map: </a:t>
            </a:r>
            <a:endParaRPr lang="en-US" dirty="0"/>
          </a:p>
        </p:txBody>
      </p:sp>
      <p:sp>
        <p:nvSpPr>
          <p:cNvPr id="9" name="Text Placeholder 8"/>
          <p:cNvSpPr>
            <a:spLocks noGrp="1"/>
          </p:cNvSpPr>
          <p:nvPr>
            <p:ph type="body" idx="1"/>
          </p:nvPr>
        </p:nvSpPr>
        <p:spPr>
          <a:xfrm>
            <a:off x="457200" y="1659036"/>
            <a:ext cx="8382000" cy="4525433"/>
          </a:xfrm>
        </p:spPr>
        <p:txBody>
          <a:bodyPr/>
          <a:lstStyle/>
          <a:p>
            <a:pPr marL="114300" indent="0" algn="ctr">
              <a:buNone/>
            </a:pPr>
            <a:r>
              <a:rPr lang="en-US" sz="4800" b="1" dirty="0" smtClean="0"/>
              <a:t>A graphic organizer to help represent and make connections between ideas</a:t>
            </a:r>
            <a:endParaRPr lang="en-US" sz="4800" b="1" dirty="0"/>
          </a:p>
        </p:txBody>
      </p:sp>
      <p:pic>
        <p:nvPicPr>
          <p:cNvPr id="1028" name="Picture 4" descr="http://edutech4teachers.edublogs.org/files/2013/09/graphic-organizer-1o5x6j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69" y="4136824"/>
            <a:ext cx="2531325" cy="2721176"/>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mikekerr.com/wp-content/uploads/2016/02/bigstock-Bright-Idea-54538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616" y="3818261"/>
            <a:ext cx="2626719" cy="26267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70908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a:spcBef>
                <a:spcPts val="0"/>
              </a:spcBef>
              <a:buNone/>
            </a:pPr>
            <a:r>
              <a:rPr lang="en-US" dirty="0"/>
              <a:t>Concept Mapping &amp; Reflecting</a:t>
            </a:r>
          </a:p>
        </p:txBody>
      </p:sp>
      <p:sp>
        <p:nvSpPr>
          <p:cNvPr id="234" name="Shape 234"/>
          <p:cNvSpPr txBox="1">
            <a:spLocks noGrp="1"/>
          </p:cNvSpPr>
          <p:nvPr>
            <p:ph type="body" idx="1"/>
          </p:nvPr>
        </p:nvSpPr>
        <p:spPr>
          <a:xfrm>
            <a:off x="332225" y="1624498"/>
            <a:ext cx="8229600" cy="4369901"/>
          </a:xfrm>
          <a:prstGeom prst="rect">
            <a:avLst/>
          </a:prstGeom>
        </p:spPr>
        <p:txBody>
          <a:bodyPr lIns="91425" tIns="91425" rIns="91425" bIns="91425" anchor="t" anchorCtr="0">
            <a:noAutofit/>
          </a:bodyPr>
          <a:lstStyle/>
          <a:p>
            <a:pPr marL="0" lvl="0" indent="0" algn="ctr" rtl="0">
              <a:spcBef>
                <a:spcPts val="0"/>
              </a:spcBef>
              <a:buNone/>
            </a:pPr>
            <a:r>
              <a:rPr lang="en-US" sz="2400" b="1" dirty="0"/>
              <a:t>Let’s reflect on the present &amp; past sessions </a:t>
            </a:r>
            <a:endParaRPr dirty="0"/>
          </a:p>
          <a:p>
            <a:pPr marL="0" lvl="0" indent="0" algn="ctr" rtl="0">
              <a:spcBef>
                <a:spcPts val="0"/>
              </a:spcBef>
              <a:buNone/>
            </a:pPr>
            <a:r>
              <a:rPr lang="en-US" sz="2400" b="1" u="sng" dirty="0">
                <a:solidFill>
                  <a:srgbClr val="EC2CAC"/>
                </a:solidFill>
              </a:rPr>
              <a:t>Group Concept </a:t>
            </a:r>
            <a:r>
              <a:rPr lang="en-US" sz="2400" b="1" u="sng">
                <a:solidFill>
                  <a:srgbClr val="EC2CAC"/>
                </a:solidFill>
              </a:rPr>
              <a:t>Maps </a:t>
            </a:r>
            <a:r>
              <a:rPr lang="en-US" sz="2400" b="1" u="sng" smtClean="0">
                <a:solidFill>
                  <a:srgbClr val="EC2CAC"/>
                </a:solidFill>
              </a:rPr>
              <a:t>(__ </a:t>
            </a:r>
            <a:r>
              <a:rPr lang="en-US" sz="2400" b="1" u="sng" dirty="0">
                <a:solidFill>
                  <a:srgbClr val="EC2CAC"/>
                </a:solidFill>
              </a:rPr>
              <a:t>min</a:t>
            </a:r>
            <a:r>
              <a:rPr lang="en-US" sz="2400" b="1" u="sng" dirty="0" smtClean="0">
                <a:solidFill>
                  <a:srgbClr val="EC2CAC"/>
                </a:solidFill>
              </a:rPr>
              <a:t>)</a:t>
            </a:r>
          </a:p>
          <a:p>
            <a:pPr marL="0" lvl="0" indent="0" algn="ctr" rtl="0">
              <a:spcBef>
                <a:spcPts val="0"/>
              </a:spcBef>
              <a:buNone/>
            </a:pPr>
            <a:endParaRPr sz="800" b="1" u="sng" dirty="0"/>
          </a:p>
          <a:p>
            <a:pPr marL="0" lvl="0" indent="0" rtl="0">
              <a:spcBef>
                <a:spcPts val="0"/>
              </a:spcBef>
              <a:buNone/>
            </a:pPr>
            <a:r>
              <a:rPr lang="en-US" sz="2400" b="1" dirty="0"/>
              <a:t>At your </a:t>
            </a:r>
            <a:r>
              <a:rPr lang="en-US" sz="2400" b="1" dirty="0" smtClean="0"/>
              <a:t>tables:</a:t>
            </a:r>
          </a:p>
          <a:p>
            <a:pPr marL="0" lvl="0" indent="0" rtl="0">
              <a:spcBef>
                <a:spcPts val="0"/>
              </a:spcBef>
              <a:buNone/>
            </a:pPr>
            <a:endParaRPr lang="en-US" sz="2000" dirty="0" smtClean="0"/>
          </a:p>
          <a:p>
            <a:pPr lvl="0" indent="-342900" rtl="0">
              <a:spcBef>
                <a:spcPts val="0"/>
              </a:spcBef>
              <a:buFont typeface="Arial" panose="020B0604020202020204" pitchFamily="34" charset="0"/>
              <a:buChar char="•"/>
            </a:pPr>
            <a:r>
              <a:rPr lang="en-US" sz="2000" dirty="0" smtClean="0"/>
              <a:t>Work </a:t>
            </a:r>
            <a:r>
              <a:rPr lang="en-US" sz="2000" dirty="0"/>
              <a:t>together to create a concept </a:t>
            </a:r>
            <a:r>
              <a:rPr lang="en-US" sz="2000" dirty="0" smtClean="0"/>
              <a:t>map.</a:t>
            </a:r>
          </a:p>
          <a:p>
            <a:pPr lvl="0" indent="-342900" rtl="0">
              <a:spcBef>
                <a:spcPts val="0"/>
              </a:spcBef>
              <a:buFont typeface="Arial" panose="020B0604020202020204" pitchFamily="34" charset="0"/>
              <a:buChar char="•"/>
            </a:pPr>
            <a:endParaRPr lang="en-US" sz="2000" dirty="0" smtClean="0"/>
          </a:p>
          <a:p>
            <a:pPr lvl="0" indent="-342900" rtl="0">
              <a:spcBef>
                <a:spcPts val="0"/>
              </a:spcBef>
              <a:buFont typeface="Arial" panose="020B0604020202020204" pitchFamily="34" charset="0"/>
              <a:buChar char="•"/>
            </a:pPr>
            <a:r>
              <a:rPr lang="en-US" sz="2000" dirty="0" smtClean="0"/>
              <a:t> Use </a:t>
            </a:r>
            <a:r>
              <a:rPr lang="en-US" sz="2000" dirty="0"/>
              <a:t>the words/phrases provided that represent mathematical argumentation ideas we have </a:t>
            </a:r>
            <a:r>
              <a:rPr lang="en-US" sz="2000" dirty="0" smtClean="0"/>
              <a:t>explored </a:t>
            </a:r>
            <a:r>
              <a:rPr lang="en-US" sz="2000" dirty="0"/>
              <a:t>throughout the five </a:t>
            </a:r>
            <a:r>
              <a:rPr lang="en-US" sz="2000" dirty="0" smtClean="0"/>
              <a:t>modules.</a:t>
            </a:r>
          </a:p>
          <a:p>
            <a:pPr lvl="0" indent="-342900" rtl="0">
              <a:spcBef>
                <a:spcPts val="0"/>
              </a:spcBef>
              <a:buFont typeface="Arial" panose="020B0604020202020204" pitchFamily="34" charset="0"/>
              <a:buChar char="•"/>
            </a:pPr>
            <a:endParaRPr lang="en-US" sz="2000" dirty="0" smtClean="0"/>
          </a:p>
          <a:p>
            <a:pPr lvl="0" indent="-342900" rtl="0">
              <a:spcBef>
                <a:spcPts val="0"/>
              </a:spcBef>
              <a:buFont typeface="Arial" panose="020B0604020202020204" pitchFamily="34" charset="0"/>
              <a:buChar char="•"/>
            </a:pPr>
            <a:r>
              <a:rPr lang="en-US" sz="2000" dirty="0" smtClean="0"/>
              <a:t>You do not need to use all of the words/phrases provided.</a:t>
            </a:r>
          </a:p>
          <a:p>
            <a:pPr lvl="0" indent="-342900" rtl="0">
              <a:spcBef>
                <a:spcPts val="0"/>
              </a:spcBef>
              <a:buFont typeface="Arial" panose="020B0604020202020204" pitchFamily="34" charset="0"/>
              <a:buChar char="•"/>
            </a:pPr>
            <a:endParaRPr lang="en-US" sz="2000" dirty="0" smtClean="0"/>
          </a:p>
          <a:p>
            <a:pPr lvl="0" indent="-342900" rtl="0">
              <a:spcBef>
                <a:spcPts val="0"/>
              </a:spcBef>
              <a:buFont typeface="Arial" panose="020B0604020202020204" pitchFamily="34" charset="0"/>
              <a:buChar char="•"/>
            </a:pPr>
            <a:r>
              <a:rPr lang="en-US" sz="2000" dirty="0" smtClean="0"/>
              <a:t>You may add your own words/phrases.</a:t>
            </a:r>
          </a:p>
          <a:p>
            <a:pPr lvl="0" indent="-342900" rtl="0">
              <a:spcBef>
                <a:spcPts val="0"/>
              </a:spcBef>
              <a:buFont typeface="Arial" panose="020B0604020202020204" pitchFamily="34" charset="0"/>
              <a:buChar char="•"/>
            </a:pPr>
            <a:endParaRPr lang="en-US" sz="2000" dirty="0"/>
          </a:p>
          <a:p>
            <a:pPr lvl="0" indent="-342900" rtl="0">
              <a:spcBef>
                <a:spcPts val="0"/>
              </a:spcBef>
              <a:buFont typeface="Arial" panose="020B0604020202020204" pitchFamily="34" charset="0"/>
              <a:buChar char="•"/>
            </a:pPr>
            <a:r>
              <a:rPr lang="en-US" sz="2000" dirty="0" smtClean="0"/>
              <a:t>Please use markers to highlight you connections.</a:t>
            </a:r>
            <a:endParaRPr lang="en-US" sz="2000" dirty="0"/>
          </a:p>
          <a:p>
            <a:pPr marL="0" lvl="0" indent="0" rtl="0">
              <a:spcBef>
                <a:spcPts val="0"/>
              </a:spcBef>
              <a:buNone/>
            </a:pPr>
            <a:endParaRPr lang="en-US" sz="2000" dirty="0"/>
          </a:p>
        </p:txBody>
      </p:sp>
    </p:spTree>
    <p:extLst>
      <p:ext uri="{BB962C8B-B14F-4D97-AF65-F5344CB8AC3E}">
        <p14:creationId xmlns:p14="http://schemas.microsoft.com/office/powerpoint/2010/main" val="28802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5166"/>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rial"/>
              <a:buNone/>
            </a:pPr>
            <a:r>
              <a:rPr lang="en-US" dirty="0" smtClean="0"/>
              <a:t>Module Objectives </a:t>
            </a:r>
            <a:endParaRPr lang="en-US" dirty="0"/>
          </a:p>
        </p:txBody>
      </p:sp>
      <p:sp>
        <p:nvSpPr>
          <p:cNvPr id="91" name="Shape 91"/>
          <p:cNvSpPr txBox="1">
            <a:spLocks noGrp="1"/>
          </p:cNvSpPr>
          <p:nvPr>
            <p:ph type="body" idx="1"/>
          </p:nvPr>
        </p:nvSpPr>
        <p:spPr>
          <a:xfrm>
            <a:off x="457200" y="1659036"/>
            <a:ext cx="8229600" cy="4525433"/>
          </a:xfrm>
          <a:prstGeom prst="rect">
            <a:avLst/>
          </a:prstGeom>
          <a:noFill/>
          <a:ln>
            <a:noFill/>
          </a:ln>
        </p:spPr>
        <p:txBody>
          <a:bodyPr lIns="91425" tIns="45700" rIns="91425" bIns="45700" anchor="t" anchorCtr="0">
            <a:noAutofit/>
          </a:bodyPr>
          <a:lstStyle/>
          <a:p>
            <a:pPr marL="457200" lvl="0" indent="-368300" rtl="0">
              <a:lnSpc>
                <a:spcPct val="115000"/>
              </a:lnSpc>
              <a:spcBef>
                <a:spcPts val="0"/>
              </a:spcBef>
              <a:buSzPct val="100000"/>
            </a:pPr>
            <a:r>
              <a:rPr lang="en-US" sz="2200" u="sng" dirty="0">
                <a:solidFill>
                  <a:schemeClr val="tx1"/>
                </a:solidFill>
              </a:rPr>
              <a:t>Develop</a:t>
            </a:r>
            <a:r>
              <a:rPr lang="en-US" sz="2200" dirty="0">
                <a:solidFill>
                  <a:schemeClr val="tx1"/>
                </a:solidFill>
              </a:rPr>
              <a:t> a deeper understanding of argumentation and its potential in the math classroom.</a:t>
            </a:r>
          </a:p>
          <a:p>
            <a:pPr marL="0" lvl="0" indent="0" rtl="0">
              <a:lnSpc>
                <a:spcPct val="115000"/>
              </a:lnSpc>
              <a:spcBef>
                <a:spcPts val="0"/>
              </a:spcBef>
              <a:buNone/>
            </a:pPr>
            <a:endParaRPr sz="2200" dirty="0">
              <a:solidFill>
                <a:schemeClr val="tx1"/>
              </a:solidFill>
            </a:endParaRPr>
          </a:p>
          <a:p>
            <a:pPr marL="457200" lvl="0" indent="-368300" rtl="0">
              <a:lnSpc>
                <a:spcPct val="115000"/>
              </a:lnSpc>
              <a:spcBef>
                <a:spcPts val="0"/>
              </a:spcBef>
              <a:buSzPct val="100000"/>
            </a:pPr>
            <a:r>
              <a:rPr lang="en-US" sz="2200" u="sng" dirty="0" smtClean="0">
                <a:solidFill>
                  <a:schemeClr val="tx1"/>
                </a:solidFill>
              </a:rPr>
              <a:t>Further develop strategies </a:t>
            </a:r>
            <a:r>
              <a:rPr lang="en-US" sz="2200" dirty="0" smtClean="0">
                <a:solidFill>
                  <a:schemeClr val="tx1"/>
                </a:solidFill>
              </a:rPr>
              <a:t>to support </a:t>
            </a:r>
            <a:r>
              <a:rPr lang="en-US" sz="2200" dirty="0">
                <a:solidFill>
                  <a:schemeClr val="tx1"/>
                </a:solidFill>
              </a:rPr>
              <a:t>students in </a:t>
            </a:r>
            <a:r>
              <a:rPr lang="en-US" sz="2200" dirty="0" smtClean="0">
                <a:solidFill>
                  <a:schemeClr val="tx1"/>
                </a:solidFill>
              </a:rPr>
              <a:t>generating, extending and sharing their </a:t>
            </a:r>
            <a:r>
              <a:rPr lang="en-US" sz="2200" dirty="0">
                <a:solidFill>
                  <a:schemeClr val="tx1"/>
                </a:solidFill>
              </a:rPr>
              <a:t>arguments (and understanding) as a discussion </a:t>
            </a:r>
            <a:r>
              <a:rPr lang="en-US" sz="2200" dirty="0" smtClean="0">
                <a:solidFill>
                  <a:schemeClr val="tx1"/>
                </a:solidFill>
              </a:rPr>
              <a:t>unfolds.</a:t>
            </a:r>
            <a:endParaRPr lang="en-US" sz="2200" dirty="0">
              <a:solidFill>
                <a:schemeClr val="tx1"/>
              </a:solidFill>
            </a:endParaRPr>
          </a:p>
          <a:p>
            <a:pPr marL="0" lvl="0" indent="0" rtl="0">
              <a:lnSpc>
                <a:spcPct val="115000"/>
              </a:lnSpc>
              <a:spcBef>
                <a:spcPts val="0"/>
              </a:spcBef>
              <a:buNone/>
            </a:pPr>
            <a:endParaRPr sz="2200" dirty="0">
              <a:solidFill>
                <a:schemeClr val="tx1"/>
              </a:solidFill>
            </a:endParaRPr>
          </a:p>
          <a:p>
            <a:pPr marL="457200" lvl="0" indent="-368300" rtl="0">
              <a:lnSpc>
                <a:spcPct val="115000"/>
              </a:lnSpc>
              <a:spcBef>
                <a:spcPts val="0"/>
              </a:spcBef>
              <a:buSzPct val="100000"/>
            </a:pPr>
            <a:r>
              <a:rPr lang="en-US" sz="2200" u="sng" dirty="0" smtClean="0">
                <a:solidFill>
                  <a:schemeClr val="tx1"/>
                </a:solidFill>
              </a:rPr>
              <a:t>Analyze</a:t>
            </a:r>
            <a:r>
              <a:rPr lang="en-US" sz="2200" dirty="0" smtClean="0">
                <a:solidFill>
                  <a:schemeClr val="tx1"/>
                </a:solidFill>
              </a:rPr>
              <a:t> student verbal and written mathematical arguments, </a:t>
            </a:r>
            <a:r>
              <a:rPr lang="en-US" sz="2200" dirty="0">
                <a:solidFill>
                  <a:schemeClr val="tx1"/>
                </a:solidFill>
              </a:rPr>
              <a:t>using the </a:t>
            </a:r>
            <a:r>
              <a:rPr lang="en-US" sz="2200" dirty="0" smtClean="0"/>
              <a:t>structure of </a:t>
            </a:r>
            <a:r>
              <a:rPr lang="en-US" sz="2200" dirty="0"/>
              <a:t>an </a:t>
            </a:r>
            <a:r>
              <a:rPr lang="en-US" sz="2200" dirty="0" smtClean="0"/>
              <a:t>argument, </a:t>
            </a:r>
            <a:r>
              <a:rPr lang="en-US" sz="2200" dirty="0"/>
              <a:t>in order to provide feedback (</a:t>
            </a:r>
            <a:r>
              <a:rPr lang="en-US" sz="2200" dirty="0" err="1" smtClean="0"/>
              <a:t>feedforward</a:t>
            </a:r>
            <a:r>
              <a:rPr lang="en-US" sz="2200" dirty="0" smtClean="0"/>
              <a:t>) to </a:t>
            </a:r>
            <a:r>
              <a:rPr lang="en-US" sz="2200" dirty="0"/>
              <a:t>support mathematical argumentation.  </a:t>
            </a:r>
          </a:p>
          <a:p>
            <a:pPr marL="0" lvl="0" indent="0" rtl="0">
              <a:lnSpc>
                <a:spcPct val="115000"/>
              </a:lnSpc>
              <a:spcBef>
                <a:spcPts val="0"/>
              </a:spcBef>
              <a:buNone/>
            </a:pPr>
            <a:endParaRPr sz="2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nvPr>
        </p:nvSpPr>
        <p:spPr>
          <a:xfrm>
            <a:off x="457200" y="275165"/>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4400" b="0" i="0" u="none" strike="noStrike" cap="none">
                <a:solidFill>
                  <a:srgbClr val="FFFFFF"/>
                </a:solidFill>
                <a:latin typeface="Arial"/>
                <a:ea typeface="Arial"/>
                <a:cs typeface="Arial"/>
                <a:sym typeface="Arial"/>
              </a:rPr>
              <a:t>Acknowledgements</a:t>
            </a:r>
          </a:p>
        </p:txBody>
      </p:sp>
      <p:sp>
        <p:nvSpPr>
          <p:cNvPr id="744" name="Shape 744"/>
          <p:cNvSpPr txBox="1">
            <a:spLocks noGrp="1"/>
          </p:cNvSpPr>
          <p:nvPr>
            <p:ph type="body" idx="1"/>
          </p:nvPr>
        </p:nvSpPr>
        <p:spPr>
          <a:xfrm>
            <a:off x="457198" y="2046366"/>
            <a:ext cx="8229600" cy="3733368"/>
          </a:xfrm>
          <a:prstGeom prst="rect">
            <a:avLst/>
          </a:prstGeom>
          <a:noFill/>
          <a:ln>
            <a:noFill/>
          </a:ln>
        </p:spPr>
        <p:txBody>
          <a:bodyPr lIns="91425" tIns="45700" rIns="91425" bIns="45700" anchor="t" anchorCtr="0">
            <a:noAutofit/>
          </a:bodyPr>
          <a:lstStyle/>
          <a:p>
            <a:pPr lvl="0" indent="-342900">
              <a:spcBef>
                <a:spcPts val="0"/>
              </a:spcBef>
            </a:pPr>
            <a:r>
              <a:rPr lang="en-US" sz="2400" dirty="0"/>
              <a:t>Bridging Math Practices Project was supported by a Math-Science Partnership Continuation Grant from the Connecticut State Department of Education, 2015-2016</a:t>
            </a:r>
          </a:p>
          <a:p>
            <a:pPr marL="342900" marR="0" lvl="0" indent="-342900" algn="l" rtl="0">
              <a:lnSpc>
                <a:spcPct val="100000"/>
              </a:lnSpc>
              <a:spcBef>
                <a:spcPts val="48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a:p>
            <a:pPr lvl="0" indent="-342900">
              <a:spcBef>
                <a:spcPts val="480"/>
              </a:spcBef>
            </a:pPr>
            <a:r>
              <a:rPr lang="en-US" sz="2400" dirty="0"/>
              <a:t>The initial 2014-2015 Bridges project was a collaborative project among UConn, Manchester Public Schools, Mansfield Public Schools, and Hartford Public Schools</a:t>
            </a:r>
          </a:p>
        </p:txBody>
      </p:sp>
      <p:sp>
        <p:nvSpPr>
          <p:cNvPr id="6" name="Rectangle 5"/>
          <p:cNvSpPr/>
          <p:nvPr/>
        </p:nvSpPr>
        <p:spPr>
          <a:xfrm>
            <a:off x="855902" y="3357928"/>
            <a:ext cx="7068898" cy="738664"/>
          </a:xfrm>
          <a:prstGeom prst="rect">
            <a:avLst/>
          </a:prstGeom>
        </p:spPr>
        <p:txBody>
          <a:bodyPr wrap="square">
            <a:spAutoFit/>
          </a:bodyPr>
          <a:lstStyle/>
          <a:p>
            <a:pPr lvl="0">
              <a:buClr>
                <a:schemeClr val="dk1"/>
              </a:buClr>
              <a:buSzPct val="25000"/>
            </a:pPr>
            <a:r>
              <a:rPr lang="en-US" dirty="0">
                <a:solidFill>
                  <a:schemeClr val="dk1"/>
                </a:solidFill>
                <a:latin typeface="Calibri"/>
                <a:ea typeface="Calibri"/>
                <a:cs typeface="Calibri"/>
                <a:sym typeface="Calibri"/>
              </a:rPr>
              <a:t>UConn: Megan Staples (PI), Jillian </a:t>
            </a:r>
            <a:r>
              <a:rPr lang="en-US" dirty="0" err="1">
                <a:solidFill>
                  <a:schemeClr val="dk1"/>
                </a:solidFill>
                <a:latin typeface="Calibri"/>
                <a:ea typeface="Calibri"/>
                <a:cs typeface="Calibri"/>
                <a:sym typeface="Calibri"/>
              </a:rPr>
              <a:t>Cavanna</a:t>
            </a:r>
            <a:r>
              <a:rPr lang="en-US" dirty="0">
                <a:solidFill>
                  <a:schemeClr val="dk1"/>
                </a:solidFill>
                <a:latin typeface="Calibri"/>
                <a:ea typeface="Calibri"/>
                <a:cs typeface="Calibri"/>
                <a:sym typeface="Calibri"/>
              </a:rPr>
              <a:t> (Project </a:t>
            </a:r>
            <a:r>
              <a:rPr lang="en-US" dirty="0" smtClean="0">
                <a:solidFill>
                  <a:schemeClr val="dk1"/>
                </a:solidFill>
                <a:latin typeface="Calibri"/>
                <a:ea typeface="Calibri"/>
                <a:cs typeface="Calibri"/>
                <a:sym typeface="Calibri"/>
              </a:rPr>
              <a:t>Manager)</a:t>
            </a:r>
          </a:p>
          <a:p>
            <a:pPr lvl="0">
              <a:buClr>
                <a:schemeClr val="dk1"/>
              </a:buClr>
              <a:buSzPct val="25000"/>
            </a:pPr>
            <a:r>
              <a:rPr lang="en-US" dirty="0" smtClean="0">
                <a:solidFill>
                  <a:schemeClr val="dk1"/>
                </a:solidFill>
                <a:latin typeface="Calibri"/>
                <a:ea typeface="Calibri"/>
                <a:cs typeface="Calibri"/>
                <a:sym typeface="Calibri"/>
              </a:rPr>
              <a:t>Lead </a:t>
            </a:r>
            <a:r>
              <a:rPr lang="en-US" dirty="0">
                <a:solidFill>
                  <a:schemeClr val="dk1"/>
                </a:solidFill>
                <a:latin typeface="Calibri"/>
                <a:ea typeface="Calibri"/>
                <a:cs typeface="Calibri"/>
                <a:sym typeface="Calibri"/>
              </a:rPr>
              <a:t>Teachers: Catherine </a:t>
            </a:r>
            <a:r>
              <a:rPr lang="en-US" dirty="0" err="1">
                <a:solidFill>
                  <a:schemeClr val="dk1"/>
                </a:solidFill>
                <a:latin typeface="Calibri"/>
                <a:ea typeface="Calibri"/>
                <a:cs typeface="Calibri"/>
                <a:sym typeface="Calibri"/>
              </a:rPr>
              <a:t>Mazzotta</a:t>
            </a:r>
            <a:r>
              <a:rPr lang="en-US" dirty="0">
                <a:solidFill>
                  <a:schemeClr val="dk1"/>
                </a:solidFill>
                <a:latin typeface="Calibri"/>
                <a:ea typeface="Calibri"/>
                <a:cs typeface="Calibri"/>
                <a:sym typeface="Calibri"/>
              </a:rPr>
              <a:t> (Manchester), Michelle McKnight (Manchester), Belinda P</a:t>
            </a:r>
            <a:r>
              <a:rPr lang="en-US" dirty="0">
                <a:latin typeface="Calibri" charset="0"/>
                <a:ea typeface="Calibri" charset="0"/>
                <a:cs typeface="Calibri" charset="0"/>
              </a:rPr>
              <a:t>é</a:t>
            </a:r>
            <a:r>
              <a:rPr lang="en-US" dirty="0">
                <a:solidFill>
                  <a:schemeClr val="dk1"/>
                </a:solidFill>
                <a:latin typeface="Calibri"/>
                <a:ea typeface="Calibri"/>
                <a:cs typeface="Calibri"/>
                <a:sym typeface="Calibri"/>
              </a:rPr>
              <a:t>rez (Hartford) Teresa Rodriguez (Manchester)</a:t>
            </a:r>
          </a:p>
        </p:txBody>
      </p:sp>
      <p:sp>
        <p:nvSpPr>
          <p:cNvPr id="7" name="Rectangle 6"/>
          <p:cNvSpPr/>
          <p:nvPr/>
        </p:nvSpPr>
        <p:spPr>
          <a:xfrm>
            <a:off x="844678" y="5520914"/>
            <a:ext cx="7438709" cy="738664"/>
          </a:xfrm>
          <a:prstGeom prst="rect">
            <a:avLst/>
          </a:prstGeom>
        </p:spPr>
        <p:txBody>
          <a:bodyPr wrap="square">
            <a:spAutoFit/>
          </a:bodyPr>
          <a:lstStyle/>
          <a:p>
            <a:pPr lvl="0">
              <a:buClr>
                <a:schemeClr val="dk1"/>
              </a:buClr>
              <a:buSzPct val="25000"/>
            </a:pPr>
            <a:r>
              <a:rPr lang="en-US" i="1" dirty="0" smtClean="0">
                <a:solidFill>
                  <a:schemeClr val="dk1"/>
                </a:solidFill>
                <a:latin typeface="Calibri"/>
                <a:ea typeface="Calibri"/>
                <a:cs typeface="Calibri"/>
                <a:sym typeface="Calibri"/>
              </a:rPr>
              <a:t>We would like to thank the CT State Department of Education for their generous </a:t>
            </a:r>
            <a:r>
              <a:rPr lang="en-US" i="1" smtClean="0">
                <a:solidFill>
                  <a:schemeClr val="dk1"/>
                </a:solidFill>
                <a:latin typeface="Calibri"/>
                <a:ea typeface="Calibri"/>
                <a:cs typeface="Calibri"/>
                <a:sym typeface="Calibri"/>
              </a:rPr>
              <a:t>support of this </a:t>
            </a:r>
            <a:r>
              <a:rPr lang="en-US" i="1" dirty="0" smtClean="0">
                <a:solidFill>
                  <a:schemeClr val="dk1"/>
                </a:solidFill>
                <a:latin typeface="Calibri"/>
                <a:ea typeface="Calibri"/>
                <a:cs typeface="Calibri"/>
                <a:sym typeface="Calibri"/>
              </a:rPr>
              <a:t>work and would like to thank all our participants, across cohorts, whose contributions to these materials are many.</a:t>
            </a:r>
            <a:endParaRPr lang="en-US"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2734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98550" y="169728"/>
            <a:ext cx="8229600" cy="1143000"/>
          </a:xfrm>
          <a:prstGeom prst="rect">
            <a:avLst/>
          </a:prstGeom>
        </p:spPr>
        <p:txBody>
          <a:bodyPr lIns="91425" tIns="91425" rIns="91425" bIns="91425" anchor="ctr" anchorCtr="0">
            <a:noAutofit/>
          </a:bodyPr>
          <a:lstStyle/>
          <a:p>
            <a:pPr lvl="0" rtl="0">
              <a:spcBef>
                <a:spcPts val="0"/>
              </a:spcBef>
              <a:buNone/>
            </a:pPr>
            <a:endParaRPr sz="4300" dirty="0">
              <a:solidFill>
                <a:srgbClr val="562214"/>
              </a:solidFill>
              <a:latin typeface="Cabin"/>
              <a:ea typeface="Cabin"/>
              <a:cs typeface="Cabin"/>
              <a:sym typeface="Cabin"/>
            </a:endParaRPr>
          </a:p>
          <a:p>
            <a:pPr lvl="0" rtl="0">
              <a:spcBef>
                <a:spcPts val="0"/>
              </a:spcBef>
              <a:buNone/>
            </a:pPr>
            <a:endParaRPr sz="4300" dirty="0">
              <a:solidFill>
                <a:srgbClr val="562214"/>
              </a:solidFill>
              <a:latin typeface="Cabin"/>
              <a:ea typeface="Cabin"/>
              <a:cs typeface="Cabin"/>
              <a:sym typeface="Cabin"/>
            </a:endParaRPr>
          </a:p>
          <a:p>
            <a:pPr lvl="0" rtl="0">
              <a:spcBef>
                <a:spcPts val="0"/>
              </a:spcBef>
              <a:buNone/>
            </a:pPr>
            <a:r>
              <a:rPr lang="en-US" dirty="0" smtClean="0">
                <a:solidFill>
                  <a:srgbClr val="FFFFFF"/>
                </a:solidFill>
                <a:latin typeface="Arial" charset="0"/>
                <a:ea typeface="Arial" charset="0"/>
                <a:cs typeface="Arial" charset="0"/>
                <a:sym typeface="Cabin"/>
              </a:rPr>
              <a:t>Providing </a:t>
            </a:r>
            <a:r>
              <a:rPr lang="en-US" dirty="0" err="1" smtClean="0">
                <a:solidFill>
                  <a:srgbClr val="FFFFFF"/>
                </a:solidFill>
                <a:latin typeface="Arial" charset="0"/>
                <a:ea typeface="Arial" charset="0"/>
                <a:cs typeface="Arial" charset="0"/>
                <a:sym typeface="Cabin"/>
              </a:rPr>
              <a:t>Feed</a:t>
            </a:r>
            <a:r>
              <a:rPr lang="en-US" i="1" dirty="0" err="1" smtClean="0">
                <a:solidFill>
                  <a:srgbClr val="FFFFFF"/>
                </a:solidFill>
                <a:latin typeface="Arial" charset="0"/>
                <a:ea typeface="Arial" charset="0"/>
                <a:cs typeface="Arial" charset="0"/>
                <a:sym typeface="Cabin"/>
              </a:rPr>
              <a:t>foward</a:t>
            </a:r>
            <a:endParaRPr lang="en-US" dirty="0">
              <a:solidFill>
                <a:srgbClr val="FFFFFF"/>
              </a:solidFill>
              <a:latin typeface="Arial" charset="0"/>
              <a:ea typeface="Arial" charset="0"/>
              <a:cs typeface="Arial" charset="0"/>
              <a:sym typeface="Cabin"/>
            </a:endParaRPr>
          </a:p>
          <a:p>
            <a:pPr lvl="0" rtl="0">
              <a:spcBef>
                <a:spcPts val="0"/>
              </a:spcBef>
              <a:buNone/>
            </a:pPr>
            <a:endParaRPr sz="4300" dirty="0">
              <a:solidFill>
                <a:srgbClr val="FFFFFF"/>
              </a:solidFill>
              <a:latin typeface="Cabin"/>
              <a:ea typeface="Cabin"/>
              <a:cs typeface="Cabin"/>
              <a:sym typeface="Cabin"/>
            </a:endParaRPr>
          </a:p>
          <a:p>
            <a:pPr lvl="0" rtl="0">
              <a:spcBef>
                <a:spcPts val="0"/>
              </a:spcBef>
              <a:buNone/>
            </a:pPr>
            <a:endParaRPr dirty="0"/>
          </a:p>
        </p:txBody>
      </p:sp>
      <p:sp>
        <p:nvSpPr>
          <p:cNvPr id="2" name="TextBox 1"/>
          <p:cNvSpPr txBox="1"/>
          <p:nvPr/>
        </p:nvSpPr>
        <p:spPr>
          <a:xfrm>
            <a:off x="389466" y="1789701"/>
            <a:ext cx="8365067" cy="2062103"/>
          </a:xfrm>
          <a:prstGeom prst="rect">
            <a:avLst/>
          </a:prstGeom>
          <a:solidFill>
            <a:schemeClr val="tx2">
              <a:lumMod val="20000"/>
              <a:lumOff val="80000"/>
            </a:schemeClr>
          </a:solidFill>
        </p:spPr>
        <p:txBody>
          <a:bodyPr wrap="square" rtlCol="0">
            <a:spAutoFit/>
          </a:bodyPr>
          <a:lstStyle/>
          <a:p>
            <a:pPr algn="ctr"/>
            <a:r>
              <a:rPr lang="en-US" sz="3200" b="1" i="1" dirty="0" smtClean="0">
                <a:solidFill>
                  <a:srgbClr val="263B86"/>
                </a:solidFill>
              </a:rPr>
              <a:t>We use </a:t>
            </a:r>
            <a:r>
              <a:rPr lang="en-US" sz="3200" b="1" i="1" u="sng" dirty="0">
                <a:solidFill>
                  <a:srgbClr val="263B86"/>
                </a:solidFill>
              </a:rPr>
              <a:t>f</a:t>
            </a:r>
            <a:r>
              <a:rPr lang="en-US" sz="3200" b="1" i="1" u="sng" dirty="0" smtClean="0">
                <a:solidFill>
                  <a:srgbClr val="263B86"/>
                </a:solidFill>
              </a:rPr>
              <a:t>eedforward</a:t>
            </a:r>
            <a:r>
              <a:rPr lang="en-US" sz="3200" b="1" i="1" dirty="0" smtClean="0">
                <a:solidFill>
                  <a:srgbClr val="263B86"/>
                </a:solidFill>
              </a:rPr>
              <a:t> to help students improve their ability to express arguments and to support them in developing conceptual understanding</a:t>
            </a:r>
            <a:r>
              <a:rPr lang="en-US" sz="3200" b="1" i="1" dirty="0">
                <a:solidFill>
                  <a:srgbClr val="263B86"/>
                </a:solidFill>
              </a:rPr>
              <a:t>.</a:t>
            </a:r>
          </a:p>
        </p:txBody>
      </p:sp>
      <p:sp>
        <p:nvSpPr>
          <p:cNvPr id="4" name="TextBox 3"/>
          <p:cNvSpPr txBox="1"/>
          <p:nvPr/>
        </p:nvSpPr>
        <p:spPr>
          <a:xfrm>
            <a:off x="389466" y="4165600"/>
            <a:ext cx="8365067" cy="215443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Feedforward provides comments </a:t>
            </a:r>
            <a:r>
              <a:rPr lang="en-US" sz="2400" dirty="0"/>
              <a:t>that highlight aspects of the response that are part of a competent performance </a:t>
            </a:r>
            <a:endParaRPr lang="en-US" sz="2400" dirty="0" smtClean="0"/>
          </a:p>
          <a:p>
            <a:endParaRPr lang="en-US" sz="2400" dirty="0"/>
          </a:p>
          <a:p>
            <a:pPr marL="285750" indent="-285750">
              <a:buFont typeface="Arial" panose="020B0604020202020204" pitchFamily="34" charset="0"/>
              <a:buChar char="•"/>
            </a:pPr>
            <a:r>
              <a:rPr lang="en-US" sz="2400" dirty="0"/>
              <a:t>Feedforward </a:t>
            </a:r>
            <a:r>
              <a:rPr lang="en-US" sz="2400" dirty="0" smtClean="0"/>
              <a:t>provides comments </a:t>
            </a:r>
            <a:r>
              <a:rPr lang="en-US" sz="2400" dirty="0"/>
              <a:t>that indicate “next steps” that would help improve the quality of the work</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Theme: Providing </a:t>
            </a:r>
            <a:r>
              <a:rPr lang="en-US" dirty="0" err="1" smtClean="0"/>
              <a:t>Feed</a:t>
            </a:r>
            <a:r>
              <a:rPr lang="en-US" i="1" dirty="0" err="1" smtClean="0"/>
              <a:t>forward</a:t>
            </a:r>
            <a:endParaRPr lang="en-US" i="1" dirty="0"/>
          </a:p>
        </p:txBody>
      </p:sp>
      <p:sp>
        <p:nvSpPr>
          <p:cNvPr id="10" name="Text Placeholder 9"/>
          <p:cNvSpPr>
            <a:spLocks noGrp="1"/>
          </p:cNvSpPr>
          <p:nvPr>
            <p:ph type="body" idx="1"/>
          </p:nvPr>
        </p:nvSpPr>
        <p:spPr/>
        <p:txBody>
          <a:bodyPr/>
          <a:lstStyle/>
          <a:p>
            <a:r>
              <a:rPr lang="en-US" dirty="0" smtClean="0"/>
              <a:t>Role Play Activity</a:t>
            </a:r>
            <a:endParaRPr lang="en-US" dirty="0"/>
          </a:p>
        </p:txBody>
      </p:sp>
      <p:sp>
        <p:nvSpPr>
          <p:cNvPr id="11" name="Text Placeholder 10"/>
          <p:cNvSpPr>
            <a:spLocks noGrp="1"/>
          </p:cNvSpPr>
          <p:nvPr>
            <p:ph type="body" idx="2"/>
          </p:nvPr>
        </p:nvSpPr>
        <p:spPr/>
        <p:txBody>
          <a:bodyPr/>
          <a:lstStyle/>
          <a:p>
            <a:r>
              <a:rPr lang="en-US" sz="2400" dirty="0" smtClean="0"/>
              <a:t>Verbal </a:t>
            </a:r>
            <a:r>
              <a:rPr lang="en-US" sz="2400" dirty="0" err="1" smtClean="0"/>
              <a:t>feed</a:t>
            </a:r>
            <a:r>
              <a:rPr lang="en-US" sz="2400" i="1" dirty="0" err="1" smtClean="0"/>
              <a:t>forward</a:t>
            </a:r>
            <a:r>
              <a:rPr lang="en-US" sz="2400" dirty="0" smtClean="0"/>
              <a:t> in real-time </a:t>
            </a:r>
          </a:p>
          <a:p>
            <a:r>
              <a:rPr lang="en-US" sz="2400" dirty="0" smtClean="0"/>
              <a:t>Help students express and develop their arguments – and conceptual understanding </a:t>
            </a:r>
          </a:p>
          <a:p>
            <a:r>
              <a:rPr lang="en-US" sz="2400" dirty="0" smtClean="0"/>
              <a:t>Help students hear others’ arguments; engage others’ arguments</a:t>
            </a:r>
            <a:endParaRPr lang="en-US" sz="2400" dirty="0"/>
          </a:p>
        </p:txBody>
      </p:sp>
      <p:sp>
        <p:nvSpPr>
          <p:cNvPr id="12" name="Text Placeholder 11"/>
          <p:cNvSpPr>
            <a:spLocks noGrp="1"/>
          </p:cNvSpPr>
          <p:nvPr>
            <p:ph type="body" idx="3"/>
          </p:nvPr>
        </p:nvSpPr>
        <p:spPr/>
        <p:txBody>
          <a:bodyPr/>
          <a:lstStyle/>
          <a:p>
            <a:r>
              <a:rPr lang="en-US" dirty="0" smtClean="0"/>
              <a:t>Analyzing Written Work</a:t>
            </a:r>
            <a:endParaRPr lang="en-US" dirty="0"/>
          </a:p>
        </p:txBody>
      </p:sp>
      <p:sp>
        <p:nvSpPr>
          <p:cNvPr id="13" name="Text Placeholder 12"/>
          <p:cNvSpPr>
            <a:spLocks noGrp="1"/>
          </p:cNvSpPr>
          <p:nvPr>
            <p:ph type="body" idx="4"/>
          </p:nvPr>
        </p:nvSpPr>
        <p:spPr/>
        <p:txBody>
          <a:bodyPr/>
          <a:lstStyle/>
          <a:p>
            <a:r>
              <a:rPr lang="en-US" sz="2400" dirty="0" smtClean="0"/>
              <a:t>Written </a:t>
            </a:r>
            <a:r>
              <a:rPr lang="en-US" sz="2400" dirty="0" err="1" smtClean="0"/>
              <a:t>feed</a:t>
            </a:r>
            <a:r>
              <a:rPr lang="en-US" sz="2400" i="1" dirty="0" err="1" smtClean="0"/>
              <a:t>forward</a:t>
            </a:r>
            <a:r>
              <a:rPr lang="en-US" sz="2400" dirty="0" smtClean="0"/>
              <a:t> </a:t>
            </a:r>
          </a:p>
          <a:p>
            <a:r>
              <a:rPr lang="en-US" sz="2400" dirty="0" smtClean="0"/>
              <a:t>Help students express and develop their arguments – and conceptual understanding </a:t>
            </a:r>
          </a:p>
          <a:p>
            <a:r>
              <a:rPr lang="en-US" sz="2400" dirty="0" smtClean="0"/>
              <a:t>Help students get better at recording/writing their arguments </a:t>
            </a:r>
          </a:p>
          <a:p>
            <a:endParaRPr lang="en-US" dirty="0"/>
          </a:p>
        </p:txBody>
      </p:sp>
    </p:spTree>
    <p:extLst>
      <p:ext uri="{BB962C8B-B14F-4D97-AF65-F5344CB8AC3E}">
        <p14:creationId xmlns:p14="http://schemas.microsoft.com/office/powerpoint/2010/main" val="104413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98566"/>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b="0" i="0" u="none" strike="noStrike" cap="none" dirty="0">
                <a:solidFill>
                  <a:srgbClr val="F3F3F3"/>
                </a:solidFill>
                <a:latin typeface="Arial" charset="0"/>
                <a:ea typeface="Arial" charset="0"/>
                <a:cs typeface="Arial" charset="0"/>
                <a:sym typeface="Cabin"/>
              </a:rPr>
              <a:t>A Pedagogical Model to Support a Culture of </a:t>
            </a:r>
            <a:r>
              <a:rPr lang="en-US" b="0" i="0" u="none" strike="noStrike" cap="none" dirty="0" smtClean="0">
                <a:solidFill>
                  <a:srgbClr val="F3F3F3"/>
                </a:solidFill>
                <a:latin typeface="Arial" charset="0"/>
                <a:ea typeface="Arial" charset="0"/>
                <a:cs typeface="Arial" charset="0"/>
                <a:sym typeface="Cabin"/>
              </a:rPr>
              <a:t>Thinking</a:t>
            </a:r>
            <a:endParaRPr lang="en-US" b="0" i="0" u="none" strike="noStrike" cap="none" dirty="0">
              <a:solidFill>
                <a:srgbClr val="F3F3F3"/>
              </a:solidFill>
              <a:latin typeface="Arial" charset="0"/>
              <a:ea typeface="Arial" charset="0"/>
              <a:cs typeface="Arial" charset="0"/>
              <a:sym typeface="Cabin"/>
            </a:endParaRPr>
          </a:p>
        </p:txBody>
      </p:sp>
      <p:grpSp>
        <p:nvGrpSpPr>
          <p:cNvPr id="154" name="Shape 154"/>
          <p:cNvGrpSpPr/>
          <p:nvPr/>
        </p:nvGrpSpPr>
        <p:grpSpPr>
          <a:xfrm>
            <a:off x="1295946" y="1763383"/>
            <a:ext cx="6803039" cy="4773299"/>
            <a:chOff x="757879" y="-28751"/>
            <a:chExt cx="6104117" cy="4773299"/>
          </a:xfrm>
        </p:grpSpPr>
        <p:sp>
          <p:nvSpPr>
            <p:cNvPr id="155" name="Shape 155"/>
            <p:cNvSpPr/>
            <p:nvPr/>
          </p:nvSpPr>
          <p:spPr>
            <a:xfrm>
              <a:off x="1423333" y="-28751"/>
              <a:ext cx="4773299" cy="4773299"/>
            </a:xfrm>
            <a:custGeom>
              <a:avLst/>
              <a:gdLst/>
              <a:ahLst/>
              <a:cxnLst/>
              <a:rect l="0" t="0" r="0" b="0"/>
              <a:pathLst>
                <a:path w="120000" h="120000" extrusionOk="0">
                  <a:moveTo>
                    <a:pt x="77298" y="6263"/>
                  </a:moveTo>
                  <a:lnTo>
                    <a:pt x="77298" y="6263"/>
                  </a:lnTo>
                  <a:cubicBezTo>
                    <a:pt x="102255" y="14193"/>
                    <a:pt x="118511" y="38059"/>
                    <a:pt x="116641" y="64026"/>
                  </a:cubicBezTo>
                  <a:cubicBezTo>
                    <a:pt x="114771" y="89992"/>
                    <a:pt x="95261" y="111316"/>
                    <a:pt x="69422" y="115635"/>
                  </a:cubicBezTo>
                  <a:cubicBezTo>
                    <a:pt x="43583" y="119955"/>
                    <a:pt x="18124" y="106149"/>
                    <a:pt x="7804" y="82221"/>
                  </a:cubicBezTo>
                  <a:cubicBezTo>
                    <a:pt x="-2516" y="58293"/>
                    <a:pt x="4982" y="30456"/>
                    <a:pt x="25952" y="14847"/>
                  </a:cubicBezTo>
                  <a:lnTo>
                    <a:pt x="24113" y="11904"/>
                  </a:lnTo>
                  <a:lnTo>
                    <a:pt x="31770" y="14803"/>
                  </a:lnTo>
                  <a:lnTo>
                    <a:pt x="31196" y="23243"/>
                  </a:lnTo>
                  <a:lnTo>
                    <a:pt x="29357" y="20299"/>
                  </a:lnTo>
                  <a:lnTo>
                    <a:pt x="29357" y="20299"/>
                  </a:lnTo>
                  <a:cubicBezTo>
                    <a:pt x="10652" y="34146"/>
                    <a:pt x="4049" y="58727"/>
                    <a:pt x="13376" y="79795"/>
                  </a:cubicBezTo>
                  <a:cubicBezTo>
                    <a:pt x="22703" y="100862"/>
                    <a:pt x="45537" y="112945"/>
                    <a:pt x="68643" y="109040"/>
                  </a:cubicBezTo>
                  <a:cubicBezTo>
                    <a:pt x="91749" y="105134"/>
                    <a:pt x="109126" y="86253"/>
                    <a:pt x="110701" y="63343"/>
                  </a:cubicBezTo>
                  <a:cubicBezTo>
                    <a:pt x="112277" y="40433"/>
                    <a:pt x="97641" y="19441"/>
                    <a:pt x="75279" y="12537"/>
                  </a:cubicBezTo>
                  <a:close/>
                </a:path>
              </a:pathLst>
            </a:custGeom>
            <a:solidFill>
              <a:srgbClr val="CCDBE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6" name="Shape 156"/>
            <p:cNvSpPr/>
            <p:nvPr/>
          </p:nvSpPr>
          <p:spPr>
            <a:xfrm>
              <a:off x="2693789" y="1035"/>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7" name="Shape 157"/>
            <p:cNvSpPr txBox="1"/>
            <p:nvPr/>
          </p:nvSpPr>
          <p:spPr>
            <a:xfrm>
              <a:off x="2748276" y="55522"/>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New question(s)</a:t>
              </a:r>
            </a:p>
          </p:txBody>
        </p:sp>
        <p:sp>
          <p:nvSpPr>
            <p:cNvPr id="158" name="Shape 158"/>
            <p:cNvSpPr/>
            <p:nvPr/>
          </p:nvSpPr>
          <p:spPr>
            <a:xfrm>
              <a:off x="4629696" y="1407554"/>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9" name="Shape 159"/>
            <p:cNvSpPr txBox="1"/>
            <p:nvPr/>
          </p:nvSpPr>
          <p:spPr>
            <a:xfrm>
              <a:off x="4684185" y="1462044"/>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Generate ideas</a:t>
              </a:r>
            </a:p>
          </p:txBody>
        </p:sp>
        <p:sp>
          <p:nvSpPr>
            <p:cNvPr id="160" name="Shape 160"/>
            <p:cNvSpPr/>
            <p:nvPr/>
          </p:nvSpPr>
          <p:spPr>
            <a:xfrm>
              <a:off x="4177030" y="3335057"/>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1" name="Shape 161"/>
            <p:cNvSpPr txBox="1"/>
            <p:nvPr/>
          </p:nvSpPr>
          <p:spPr>
            <a:xfrm>
              <a:off x="4231519" y="3389548"/>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Elicit and </a:t>
              </a:r>
            </a:p>
            <a:p>
              <a:pPr marL="0" marR="0" lvl="0" indent="0" algn="ctr" rtl="0">
                <a:lnSpc>
                  <a:spcPct val="90000"/>
                </a:lnSpc>
                <a:spcBef>
                  <a:spcPts val="735"/>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Publicize ideas</a:t>
              </a:r>
            </a:p>
          </p:txBody>
        </p:sp>
        <p:sp>
          <p:nvSpPr>
            <p:cNvPr id="162" name="Shape 162"/>
            <p:cNvSpPr/>
            <p:nvPr/>
          </p:nvSpPr>
          <p:spPr>
            <a:xfrm>
              <a:off x="1067149" y="3335062"/>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3" name="Shape 163"/>
            <p:cNvSpPr txBox="1"/>
            <p:nvPr/>
          </p:nvSpPr>
          <p:spPr>
            <a:xfrm>
              <a:off x="1121637" y="3389551"/>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dirty="0">
                  <a:solidFill>
                    <a:schemeClr val="lt1"/>
                  </a:solidFill>
                  <a:latin typeface="Cabin"/>
                  <a:ea typeface="Cabin"/>
                  <a:cs typeface="Cabin"/>
                  <a:sym typeface="Cabin"/>
                </a:rPr>
                <a:t>Press on and develop ideas collaboratively</a:t>
              </a:r>
            </a:p>
          </p:txBody>
        </p:sp>
        <p:sp>
          <p:nvSpPr>
            <p:cNvPr id="164" name="Shape 164"/>
            <p:cNvSpPr/>
            <p:nvPr/>
          </p:nvSpPr>
          <p:spPr>
            <a:xfrm>
              <a:off x="757879" y="1407554"/>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5" name="Shape 165"/>
            <p:cNvSpPr txBox="1"/>
            <p:nvPr/>
          </p:nvSpPr>
          <p:spPr>
            <a:xfrm>
              <a:off x="812368" y="1462044"/>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Solidify and/or refine new meanings</a:t>
              </a:r>
            </a:p>
          </p:txBody>
        </p:sp>
      </p:grpSp>
      <p:sp>
        <p:nvSpPr>
          <p:cNvPr id="15" name="Right Arrow 14"/>
          <p:cNvSpPr/>
          <p:nvPr/>
        </p:nvSpPr>
        <p:spPr>
          <a:xfrm>
            <a:off x="127243" y="5429478"/>
            <a:ext cx="1574111" cy="525433"/>
          </a:xfrm>
          <a:prstGeom prst="rightArrow">
            <a:avLst/>
          </a:prstGeom>
          <a:solidFill>
            <a:schemeClr val="tx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4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a:spcBef>
                <a:spcPts val="0"/>
              </a:spcBef>
              <a:buNone/>
            </a:pPr>
            <a:r>
              <a:rPr lang="en-US"/>
              <a:t>Number Trick Task</a:t>
            </a:r>
          </a:p>
        </p:txBody>
      </p:sp>
      <p:sp>
        <p:nvSpPr>
          <p:cNvPr id="99" name="Shape 99"/>
          <p:cNvSpPr txBox="1">
            <a:spLocks noGrp="1"/>
          </p:cNvSpPr>
          <p:nvPr>
            <p:ph type="body" idx="1"/>
          </p:nvPr>
        </p:nvSpPr>
        <p:spPr>
          <a:xfrm>
            <a:off x="457200" y="1582823"/>
            <a:ext cx="8229600" cy="4959000"/>
          </a:xfrm>
          <a:prstGeom prst="rect">
            <a:avLst/>
          </a:prstGeom>
        </p:spPr>
        <p:txBody>
          <a:bodyPr lIns="91425" tIns="91425" rIns="91425" bIns="91425" anchor="t" anchorCtr="0">
            <a:noAutofit/>
          </a:bodyPr>
          <a:lstStyle/>
          <a:p>
            <a:pPr marL="0" lvl="0" indent="-69850">
              <a:lnSpc>
                <a:spcPct val="115000"/>
              </a:lnSpc>
              <a:spcBef>
                <a:spcPts val="0"/>
              </a:spcBef>
              <a:buClr>
                <a:schemeClr val="dk1"/>
              </a:buClr>
              <a:buSzPct val="78571"/>
              <a:buFont typeface="Arial"/>
              <a:buNone/>
            </a:pPr>
            <a:r>
              <a:rPr lang="en-US" sz="1400" dirty="0"/>
              <a:t>Jessie discovers a cool number trick. She thinks of a number between 1 and 10, she adds 4 to the number, doubles the result, and then she writes this answer down. She goes back to the number she first thought of, she doubles it, she adds 8 to the result, and then she writes this answer down. </a:t>
            </a:r>
          </a:p>
          <a:p>
            <a:pPr marL="0" lvl="0" indent="-69850">
              <a:lnSpc>
                <a:spcPct val="115000"/>
              </a:lnSpc>
              <a:spcBef>
                <a:spcPts val="0"/>
              </a:spcBef>
              <a:buClr>
                <a:schemeClr val="dk1"/>
              </a:buClr>
              <a:buSzPct val="78571"/>
              <a:buFont typeface="Arial"/>
              <a:buNone/>
            </a:pPr>
            <a:endParaRPr sz="1400" dirty="0"/>
          </a:p>
          <a:p>
            <a:pPr marL="0" lvl="0" indent="-69850">
              <a:lnSpc>
                <a:spcPct val="115000"/>
              </a:lnSpc>
              <a:spcBef>
                <a:spcPts val="0"/>
              </a:spcBef>
              <a:buClr>
                <a:schemeClr val="dk1"/>
              </a:buClr>
              <a:buSzPct val="78571"/>
              <a:buFont typeface="Arial"/>
              <a:buNone/>
            </a:pPr>
            <a:r>
              <a:rPr lang="en-US" sz="1400" dirty="0"/>
              <a:t>Here is an example: </a:t>
            </a:r>
          </a:p>
          <a:p>
            <a:pPr marL="0" lvl="0" indent="387350">
              <a:lnSpc>
                <a:spcPct val="115000"/>
              </a:lnSpc>
              <a:spcBef>
                <a:spcPts val="0"/>
              </a:spcBef>
              <a:buClr>
                <a:schemeClr val="dk1"/>
              </a:buClr>
              <a:buSzPct val="78571"/>
              <a:buFont typeface="Arial"/>
              <a:buNone/>
            </a:pPr>
            <a:r>
              <a:rPr lang="en-US" sz="1400" dirty="0">
                <a:latin typeface="Coming Soon"/>
                <a:ea typeface="Coming Soon"/>
                <a:cs typeface="Coming Soon"/>
                <a:sym typeface="Coming Soon"/>
              </a:rPr>
              <a:t>Jessie thinks of the number. 	      5</a:t>
            </a:r>
          </a:p>
          <a:p>
            <a:pPr marL="0" lvl="0" indent="387350">
              <a:lnSpc>
                <a:spcPct val="115000"/>
              </a:lnSpc>
              <a:spcBef>
                <a:spcPts val="0"/>
              </a:spcBef>
              <a:buClr>
                <a:schemeClr val="dk1"/>
              </a:buClr>
              <a:buSzPct val="78571"/>
              <a:buFont typeface="Arial"/>
              <a:buNone/>
            </a:pPr>
            <a:r>
              <a:rPr lang="en-US" sz="1400" dirty="0">
                <a:latin typeface="Coming Soon"/>
                <a:ea typeface="Coming Soon"/>
                <a:cs typeface="Coming Soon"/>
                <a:sym typeface="Coming Soon"/>
              </a:rPr>
              <a:t>She adds 4 to her number	          5 + 4 = 9</a:t>
            </a:r>
          </a:p>
          <a:p>
            <a:pPr marL="0" lvl="0" indent="387350">
              <a:lnSpc>
                <a:spcPct val="115000"/>
              </a:lnSpc>
              <a:spcBef>
                <a:spcPts val="0"/>
              </a:spcBef>
              <a:buClr>
                <a:schemeClr val="dk1"/>
              </a:buClr>
              <a:buSzPct val="78571"/>
              <a:buFont typeface="Arial"/>
              <a:buNone/>
            </a:pPr>
            <a:r>
              <a:rPr lang="en-US" sz="1400" dirty="0">
                <a:latin typeface="Coming Soon"/>
                <a:ea typeface="Coming Soon"/>
                <a:cs typeface="Coming Soon"/>
                <a:sym typeface="Coming Soon"/>
              </a:rPr>
              <a:t>She doubles the result	          9 x 2 = 18</a:t>
            </a:r>
          </a:p>
          <a:p>
            <a:pPr marL="0" lvl="0" indent="387350">
              <a:lnSpc>
                <a:spcPct val="115000"/>
              </a:lnSpc>
              <a:spcBef>
                <a:spcPts val="0"/>
              </a:spcBef>
              <a:buClr>
                <a:schemeClr val="dk1"/>
              </a:buClr>
              <a:buSzPct val="78571"/>
              <a:buFont typeface="Arial"/>
              <a:buNone/>
            </a:pPr>
            <a:r>
              <a:rPr lang="en-US" sz="1400" dirty="0">
                <a:latin typeface="Coming Soon"/>
                <a:ea typeface="Coming Soon"/>
                <a:cs typeface="Coming Soon"/>
                <a:sym typeface="Coming Soon"/>
              </a:rPr>
              <a:t>She writes down her answer.	      18</a:t>
            </a:r>
          </a:p>
          <a:p>
            <a:pPr marL="0" lvl="0" indent="-69850">
              <a:lnSpc>
                <a:spcPct val="115000"/>
              </a:lnSpc>
              <a:spcBef>
                <a:spcPts val="0"/>
              </a:spcBef>
              <a:buClr>
                <a:schemeClr val="dk1"/>
              </a:buClr>
              <a:buSzPct val="78571"/>
              <a:buFont typeface="Arial"/>
              <a:buNone/>
            </a:pPr>
            <a:endParaRPr sz="1400" dirty="0">
              <a:latin typeface="Coming Soon"/>
              <a:ea typeface="Coming Soon"/>
              <a:cs typeface="Coming Soon"/>
              <a:sym typeface="Coming Soon"/>
            </a:endParaRPr>
          </a:p>
          <a:p>
            <a:pPr marL="0" lvl="0" indent="0">
              <a:lnSpc>
                <a:spcPct val="115000"/>
              </a:lnSpc>
              <a:spcBef>
                <a:spcPts val="0"/>
              </a:spcBef>
              <a:buClr>
                <a:schemeClr val="dk1"/>
              </a:buClr>
              <a:buSzPct val="78571"/>
              <a:buFont typeface="Arial"/>
              <a:buNone/>
            </a:pPr>
            <a:r>
              <a:rPr lang="en-US" sz="1400" dirty="0" smtClean="0">
                <a:latin typeface="Coming Soon"/>
                <a:ea typeface="Coming Soon"/>
                <a:cs typeface="Coming Soon"/>
                <a:sym typeface="Coming Soon"/>
              </a:rPr>
              <a:t>Jessie </a:t>
            </a:r>
            <a:r>
              <a:rPr lang="en-US" sz="1400" dirty="0">
                <a:latin typeface="Coming Soon"/>
                <a:ea typeface="Coming Soon"/>
                <a:cs typeface="Coming Soon"/>
                <a:sym typeface="Coming Soon"/>
              </a:rPr>
              <a:t>goes back to the number she thought </a:t>
            </a:r>
            <a:r>
              <a:rPr lang="en-US" sz="1400" dirty="0" smtClean="0">
                <a:latin typeface="Coming Soon"/>
                <a:ea typeface="Coming Soon"/>
                <a:cs typeface="Coming Soon"/>
                <a:sym typeface="Coming Soon"/>
              </a:rPr>
              <a:t>of.	 5</a:t>
            </a:r>
            <a:endParaRPr lang="en-US" sz="1400" dirty="0">
              <a:latin typeface="Coming Soon"/>
              <a:ea typeface="Coming Soon"/>
              <a:cs typeface="Coming Soon"/>
              <a:sym typeface="Coming Soon"/>
            </a:endParaRPr>
          </a:p>
          <a:p>
            <a:pPr marL="406400" lvl="0" indent="0">
              <a:lnSpc>
                <a:spcPct val="115000"/>
              </a:lnSpc>
              <a:spcBef>
                <a:spcPts val="0"/>
              </a:spcBef>
              <a:buClr>
                <a:schemeClr val="dk1"/>
              </a:buClr>
              <a:buSzPct val="78571"/>
              <a:buFont typeface="Arial"/>
              <a:buNone/>
            </a:pPr>
            <a:r>
              <a:rPr lang="en-US" sz="1400" dirty="0" smtClean="0">
                <a:latin typeface="Coming Soon"/>
                <a:ea typeface="Coming Soon"/>
                <a:cs typeface="Coming Soon"/>
                <a:sym typeface="Coming Soon"/>
              </a:rPr>
              <a:t>She </a:t>
            </a:r>
            <a:r>
              <a:rPr lang="en-US" sz="1400" dirty="0">
                <a:latin typeface="Coming Soon"/>
                <a:ea typeface="Coming Soon"/>
                <a:cs typeface="Coming Soon"/>
                <a:sym typeface="Coming Soon"/>
              </a:rPr>
              <a:t>doubles her number. 	                          5 x 2 = 10</a:t>
            </a:r>
          </a:p>
          <a:p>
            <a:pPr marL="406400" lvl="0" indent="0">
              <a:lnSpc>
                <a:spcPct val="115000"/>
              </a:lnSpc>
              <a:spcBef>
                <a:spcPts val="0"/>
              </a:spcBef>
              <a:buClr>
                <a:schemeClr val="dk1"/>
              </a:buClr>
              <a:buSzPct val="78571"/>
              <a:buFont typeface="Arial"/>
              <a:buNone/>
            </a:pPr>
            <a:r>
              <a:rPr lang="en-US" sz="1400" dirty="0" smtClean="0">
                <a:latin typeface="Coming Soon"/>
                <a:ea typeface="Coming Soon"/>
                <a:cs typeface="Coming Soon"/>
                <a:sym typeface="Coming Soon"/>
              </a:rPr>
              <a:t>She </a:t>
            </a:r>
            <a:r>
              <a:rPr lang="en-US" sz="1400" dirty="0">
                <a:latin typeface="Coming Soon"/>
                <a:ea typeface="Coming Soon"/>
                <a:cs typeface="Coming Soon"/>
                <a:sym typeface="Coming Soon"/>
              </a:rPr>
              <a:t>adds 8 to the </a:t>
            </a:r>
            <a:r>
              <a:rPr lang="en-US" sz="1400" dirty="0" smtClean="0">
                <a:latin typeface="Coming Soon"/>
                <a:ea typeface="Coming Soon"/>
                <a:cs typeface="Coming Soon"/>
                <a:sym typeface="Coming Soon"/>
              </a:rPr>
              <a:t>result.	</a:t>
            </a:r>
            <a:r>
              <a:rPr lang="en-US" sz="1400" dirty="0">
                <a:latin typeface="Coming Soon"/>
                <a:ea typeface="Coming Soon"/>
                <a:cs typeface="Coming Soon"/>
                <a:sym typeface="Coming Soon"/>
              </a:rPr>
              <a:t>	 </a:t>
            </a:r>
            <a:r>
              <a:rPr lang="en-US" sz="1400" dirty="0" smtClean="0">
                <a:latin typeface="Coming Soon"/>
                <a:ea typeface="Coming Soon"/>
                <a:cs typeface="Coming Soon"/>
                <a:sym typeface="Coming Soon"/>
              </a:rPr>
              <a:t>     10 </a:t>
            </a:r>
            <a:r>
              <a:rPr lang="en-US" sz="1400" dirty="0">
                <a:latin typeface="Coming Soon"/>
                <a:ea typeface="Coming Soon"/>
                <a:cs typeface="Coming Soon"/>
                <a:sym typeface="Coming Soon"/>
              </a:rPr>
              <a:t>+ 8 = 18</a:t>
            </a:r>
          </a:p>
          <a:p>
            <a:pPr marL="0" lvl="0" indent="387350">
              <a:lnSpc>
                <a:spcPct val="115000"/>
              </a:lnSpc>
              <a:spcBef>
                <a:spcPts val="0"/>
              </a:spcBef>
              <a:buClr>
                <a:schemeClr val="dk1"/>
              </a:buClr>
              <a:buSzPct val="78571"/>
              <a:buFont typeface="Arial"/>
              <a:buNone/>
            </a:pPr>
            <a:r>
              <a:rPr lang="en-US" sz="1400" dirty="0">
                <a:latin typeface="Coming Soon"/>
                <a:ea typeface="Coming Soon"/>
                <a:cs typeface="Coming Soon"/>
                <a:sym typeface="Coming Soon"/>
              </a:rPr>
              <a:t>She writes down her answer.	                      </a:t>
            </a:r>
            <a:r>
              <a:rPr lang="en-US" sz="1400" dirty="0" smtClean="0">
                <a:latin typeface="Coming Soon"/>
                <a:ea typeface="Coming Soon"/>
                <a:cs typeface="Coming Soon"/>
                <a:sym typeface="Coming Soon"/>
              </a:rPr>
              <a:t>   	18</a:t>
            </a:r>
            <a:r>
              <a:rPr lang="en-US" sz="1400" dirty="0">
                <a:latin typeface="Coming Soon"/>
                <a:ea typeface="Coming Soon"/>
                <a:cs typeface="Coming Soon"/>
                <a:sym typeface="Coming Soon"/>
              </a:rPr>
              <a:t>	</a:t>
            </a:r>
          </a:p>
          <a:p>
            <a:pPr marL="0" lvl="0" indent="0" rtl="0">
              <a:lnSpc>
                <a:spcPct val="115000"/>
              </a:lnSpc>
              <a:spcBef>
                <a:spcPts val="0"/>
              </a:spcBef>
              <a:buNone/>
            </a:pPr>
            <a:endParaRPr sz="1100" dirty="0"/>
          </a:p>
          <a:p>
            <a:pPr marL="0" lvl="0" indent="0" rtl="0">
              <a:lnSpc>
                <a:spcPct val="115000"/>
              </a:lnSpc>
              <a:spcBef>
                <a:spcPts val="0"/>
              </a:spcBef>
              <a:buNone/>
            </a:pPr>
            <a:r>
              <a:rPr lang="en-US" sz="1400" dirty="0"/>
              <a:t>Will Jessie’s two answers always be equal to each other for any number between 1 and 10? Explain your reasoning.</a:t>
            </a:r>
          </a:p>
          <a:p>
            <a:pPr marL="0" lvl="0" indent="-69850">
              <a:lnSpc>
                <a:spcPct val="115000"/>
              </a:lnSpc>
              <a:spcBef>
                <a:spcPts val="0"/>
              </a:spcBef>
              <a:buClr>
                <a:schemeClr val="dk1"/>
              </a:buClr>
              <a:buSzPct val="78571"/>
              <a:buFont typeface="Arial"/>
              <a:buNone/>
            </a:pPr>
            <a:r>
              <a:rPr lang="en-US" sz="1400" dirty="0"/>
              <a:t>Does your explanation show that the two answers will always be equal to each other for </a:t>
            </a:r>
            <a:r>
              <a:rPr lang="en-US" sz="1400" i="1" dirty="0"/>
              <a:t>any</a:t>
            </a:r>
            <a:r>
              <a:rPr lang="en-US" sz="1400" dirty="0"/>
              <a:t> number (not just numbers between 1 and 10)? Explain your answer.</a:t>
            </a:r>
          </a:p>
          <a:p>
            <a:pPr lvl="0">
              <a:spcBef>
                <a:spcPts val="0"/>
              </a:spcBef>
              <a:buNone/>
            </a:pPr>
            <a:endParaRPr dirty="0"/>
          </a:p>
        </p:txBody>
      </p:sp>
      <p:sp>
        <p:nvSpPr>
          <p:cNvPr id="2" name="TextBox 1"/>
          <p:cNvSpPr txBox="1"/>
          <p:nvPr/>
        </p:nvSpPr>
        <p:spPr>
          <a:xfrm>
            <a:off x="6439977" y="2759374"/>
            <a:ext cx="2246823" cy="1938992"/>
          </a:xfrm>
          <a:prstGeom prst="rect">
            <a:avLst/>
          </a:prstGeom>
          <a:noFill/>
          <a:ln>
            <a:solidFill>
              <a:schemeClr val="bg2"/>
            </a:solidFill>
          </a:ln>
        </p:spPr>
        <p:txBody>
          <a:bodyPr wrap="square" rtlCol="0">
            <a:spAutoFit/>
          </a:bodyPr>
          <a:lstStyle/>
          <a:p>
            <a:r>
              <a:rPr lang="en-US" sz="2000" dirty="0" smtClean="0">
                <a:ln>
                  <a:solidFill>
                    <a:schemeClr val="bg2"/>
                  </a:solidFill>
                </a:ln>
                <a:solidFill>
                  <a:schemeClr val="bg2"/>
                </a:solidFill>
              </a:rPr>
              <a:t>Please do this problem!</a:t>
            </a:r>
          </a:p>
          <a:p>
            <a:r>
              <a:rPr lang="en-US" sz="2000" dirty="0" smtClean="0">
                <a:ln>
                  <a:solidFill>
                    <a:schemeClr val="bg2"/>
                  </a:solidFill>
                </a:ln>
                <a:solidFill>
                  <a:schemeClr val="bg2"/>
                </a:solidFill>
              </a:rPr>
              <a:t>Optional: use the organizer to help you record your argument</a:t>
            </a:r>
            <a:endParaRPr lang="en-US" sz="2000" dirty="0">
              <a:ln>
                <a:solidFill>
                  <a:schemeClr val="bg2"/>
                </a:solidFill>
              </a:ln>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5166"/>
            <a:ext cx="8229600" cy="1143000"/>
          </a:xfrm>
          <a:prstGeom prst="rect">
            <a:avLst/>
          </a:prstGeom>
        </p:spPr>
        <p:txBody>
          <a:bodyPr lIns="91425" tIns="91425" rIns="91425" bIns="91425" anchor="ctr" anchorCtr="0">
            <a:noAutofit/>
          </a:bodyPr>
          <a:lstStyle/>
          <a:p>
            <a:pPr lvl="0" rtl="0">
              <a:spcBef>
                <a:spcPts val="0"/>
              </a:spcBef>
              <a:buNone/>
            </a:pPr>
            <a:r>
              <a:rPr lang="en-US" dirty="0"/>
              <a:t>Role Play </a:t>
            </a:r>
            <a:r>
              <a:rPr lang="en-US" dirty="0" smtClean="0"/>
              <a:t>Activity</a:t>
            </a:r>
            <a:endParaRPr lang="en-US" dirty="0"/>
          </a:p>
        </p:txBody>
      </p:sp>
      <p:sp>
        <p:nvSpPr>
          <p:cNvPr id="107" name="Shape 107"/>
          <p:cNvSpPr txBox="1">
            <a:spLocks noGrp="1"/>
          </p:cNvSpPr>
          <p:nvPr>
            <p:ph type="body" idx="1"/>
          </p:nvPr>
        </p:nvSpPr>
        <p:spPr>
          <a:xfrm>
            <a:off x="457200" y="1659026"/>
            <a:ext cx="8229600" cy="4403596"/>
          </a:xfrm>
          <a:prstGeom prst="rect">
            <a:avLst/>
          </a:prstGeom>
        </p:spPr>
        <p:txBody>
          <a:bodyPr lIns="91425" tIns="91425" rIns="91425" bIns="91425" anchor="t" anchorCtr="0">
            <a:noAutofit/>
          </a:bodyPr>
          <a:lstStyle/>
          <a:p>
            <a:pPr marL="0" lvl="0" indent="0" rtl="0">
              <a:lnSpc>
                <a:spcPct val="115000"/>
              </a:lnSpc>
              <a:spcBef>
                <a:spcPts val="0"/>
              </a:spcBef>
              <a:buNone/>
            </a:pPr>
            <a:r>
              <a:rPr lang="en-US" sz="3000" b="1" dirty="0"/>
              <a:t>STUDENT:</a:t>
            </a:r>
          </a:p>
          <a:p>
            <a:pPr marL="0" lvl="0" indent="0" rtl="0">
              <a:lnSpc>
                <a:spcPct val="115000"/>
              </a:lnSpc>
              <a:spcBef>
                <a:spcPts val="0"/>
              </a:spcBef>
              <a:buNone/>
            </a:pPr>
            <a:endParaRPr sz="1100" dirty="0"/>
          </a:p>
          <a:p>
            <a:pPr marL="638175" lvl="0" rtl="0">
              <a:lnSpc>
                <a:spcPct val="115000"/>
              </a:lnSpc>
              <a:spcBef>
                <a:spcPts val="0"/>
              </a:spcBef>
            </a:pPr>
            <a:r>
              <a:rPr lang="en-US" dirty="0"/>
              <a:t>Closely examine the student work sample you have been given. Try to act out the thinking and persona suggested </a:t>
            </a:r>
            <a:r>
              <a:rPr lang="en-US" dirty="0" smtClean="0"/>
              <a:t>by your </a:t>
            </a:r>
            <a:r>
              <a:rPr lang="en-US" dirty="0"/>
              <a:t>work sample. In the role play, you should </a:t>
            </a:r>
            <a:r>
              <a:rPr lang="en-US" i="1" u="sng" dirty="0"/>
              <a:t>be</a:t>
            </a:r>
            <a:r>
              <a:rPr lang="en-US" u="sng" dirty="0"/>
              <a:t> the student</a:t>
            </a:r>
            <a:r>
              <a:rPr lang="en-US" dirty="0"/>
              <a:t> who wrote that work.</a:t>
            </a:r>
          </a:p>
          <a:p>
            <a:pPr marL="638175" lvl="0" rtl="0">
              <a:lnSpc>
                <a:spcPct val="115000"/>
              </a:lnSpc>
              <a:spcBef>
                <a:spcPts val="0"/>
              </a:spcBef>
              <a:buNone/>
            </a:pPr>
            <a:endParaRPr sz="800" dirty="0"/>
          </a:p>
          <a:p>
            <a:pPr marL="638175" lvl="0" rtl="0">
              <a:lnSpc>
                <a:spcPct val="115000"/>
              </a:lnSpc>
              <a:spcBef>
                <a:spcPts val="0"/>
              </a:spcBef>
            </a:pPr>
            <a:r>
              <a:rPr lang="en-US" dirty="0"/>
              <a:t>Complete the organizer for constructing an argument based on the student work sample you have been given. Do your best to fill out each section as you think your student would have.</a:t>
            </a:r>
          </a:p>
          <a:p>
            <a:pPr marL="638175" lvl="0" rtl="0">
              <a:lnSpc>
                <a:spcPct val="115000"/>
              </a:lnSpc>
              <a:spcBef>
                <a:spcPts val="0"/>
              </a:spcBef>
              <a:buNone/>
            </a:pPr>
            <a:endParaRPr sz="800" dirty="0"/>
          </a:p>
          <a:p>
            <a:pPr marL="638175" lvl="0" rtl="0">
              <a:lnSpc>
                <a:spcPct val="115000"/>
              </a:lnSpc>
              <a:spcBef>
                <a:spcPts val="0"/>
              </a:spcBef>
            </a:pPr>
            <a:r>
              <a:rPr lang="en-US" dirty="0"/>
              <a:t>During the group discussion time, try your best to think like </a:t>
            </a:r>
            <a:r>
              <a:rPr lang="en-US" u="sng" dirty="0"/>
              <a:t>and be</a:t>
            </a:r>
            <a:r>
              <a:rPr lang="en-US" dirty="0"/>
              <a:t> your student. If you do not have enough information from the student work to know how your student would respond, you can make an educated guess, or you can say, “I don’t know.”</a:t>
            </a:r>
          </a:p>
          <a:p>
            <a:pPr marL="638175" marR="0" lvl="0" algn="l" rtl="0">
              <a:lnSpc>
                <a:spcPct val="115000"/>
              </a:lnSpc>
              <a:spcBef>
                <a:spcPts val="0"/>
              </a:spcBef>
              <a:spcAft>
                <a:spcPts val="0"/>
              </a:spcAft>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ConnWhite-Blu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Expo">
      <a:dk1>
        <a:srgbClr val="000000"/>
      </a:dk1>
      <a:lt1>
        <a:srgbClr val="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2732</TotalTime>
  <Words>2243</Words>
  <Application>Microsoft Macintosh PowerPoint</Application>
  <PresentationFormat>On-screen Show (4:3)</PresentationFormat>
  <Paragraphs>291</Paragraphs>
  <Slides>40</Slides>
  <Notes>24</Notes>
  <HiddenSlides>8</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Cabin</vt:lpstr>
      <vt:lpstr>Calibri</vt:lpstr>
      <vt:lpstr>Coming Soon</vt:lpstr>
      <vt:lpstr>Kohinoor Devanagari Book</vt:lpstr>
      <vt:lpstr>Arial</vt:lpstr>
      <vt:lpstr>UConnWhite-Blue</vt:lpstr>
      <vt:lpstr>1_Custom Design</vt:lpstr>
      <vt:lpstr>PowerPoint Presentation</vt:lpstr>
      <vt:lpstr>Opening Activity</vt:lpstr>
      <vt:lpstr>The Salary Problem</vt:lpstr>
      <vt:lpstr>Module Objectives </vt:lpstr>
      <vt:lpstr>  Providing Feedfoward  </vt:lpstr>
      <vt:lpstr>Theme: Providing Feedforward</vt:lpstr>
      <vt:lpstr>A Pedagogical Model to Support a Culture of Thinking</vt:lpstr>
      <vt:lpstr>Number Trick Task</vt:lpstr>
      <vt:lpstr>Role Play Activity</vt:lpstr>
      <vt:lpstr>Role Play Activity</vt:lpstr>
      <vt:lpstr>Role Play Activity- Process</vt:lpstr>
      <vt:lpstr>Role Play – Debrief with Groups</vt:lpstr>
      <vt:lpstr>Role Play Wrap-Up  (Whole Group)</vt:lpstr>
      <vt:lpstr>PowerPoint Presentation</vt:lpstr>
      <vt:lpstr>Number Trick task Analyzing student work</vt:lpstr>
      <vt:lpstr>Your task… </vt:lpstr>
      <vt:lpstr>Goal: make progress on these questions</vt:lpstr>
      <vt:lpstr>Let’s do one together: Student B</vt:lpstr>
      <vt:lpstr>Student B</vt:lpstr>
      <vt:lpstr>Student B</vt:lpstr>
      <vt:lpstr>Student B</vt:lpstr>
      <vt:lpstr>Student B</vt:lpstr>
      <vt:lpstr>Your Turn! </vt:lpstr>
      <vt:lpstr>Debrief</vt:lpstr>
      <vt:lpstr>  Providing Written Feedfoward  </vt:lpstr>
      <vt:lpstr>Stars or stairs?</vt:lpstr>
      <vt:lpstr>Student B: Stars and Stairs!</vt:lpstr>
      <vt:lpstr>Student B: Stars and Stairs!</vt:lpstr>
      <vt:lpstr>Stars &amp; Stairs!</vt:lpstr>
      <vt:lpstr>Your Turn:  Look at the Student Work</vt:lpstr>
      <vt:lpstr>Debrief </vt:lpstr>
      <vt:lpstr>Progress on these questions</vt:lpstr>
      <vt:lpstr>Bridging to Practice</vt:lpstr>
      <vt:lpstr>Reflect</vt:lpstr>
      <vt:lpstr>Action Plan Activity </vt:lpstr>
      <vt:lpstr> “Photo Album” Activity </vt:lpstr>
      <vt:lpstr> Next Steps  </vt:lpstr>
      <vt:lpstr>Concept Map: </vt:lpstr>
      <vt:lpstr>Concept Mapping &amp; Reflecting</vt:lpstr>
      <vt:lpstr>Acknowledgements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Mazzotta</dc:creator>
  <cp:lastModifiedBy>Megan Staples</cp:lastModifiedBy>
  <cp:revision>153</cp:revision>
  <cp:lastPrinted>2016-08-05T19:47:18Z</cp:lastPrinted>
  <dcterms:modified xsi:type="dcterms:W3CDTF">2016-08-05T19:47:27Z</dcterms:modified>
</cp:coreProperties>
</file>