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1" r:id="rId1"/>
    <p:sldMasterId id="2147483693" r:id="rId2"/>
    <p:sldMasterId id="2147483695" r:id="rId3"/>
  </p:sldMasterIdLst>
  <p:notesMasterIdLst>
    <p:notesMasterId r:id="rId38"/>
  </p:notesMasterIdLst>
  <p:sldIdLst>
    <p:sldId id="256" r:id="rId4"/>
    <p:sldId id="303" r:id="rId5"/>
    <p:sldId id="258" r:id="rId6"/>
    <p:sldId id="259" r:id="rId7"/>
    <p:sldId id="257" r:id="rId8"/>
    <p:sldId id="260" r:id="rId9"/>
    <p:sldId id="261" r:id="rId10"/>
    <p:sldId id="262" r:id="rId11"/>
    <p:sldId id="263" r:id="rId12"/>
    <p:sldId id="264" r:id="rId13"/>
    <p:sldId id="299" r:id="rId14"/>
    <p:sldId id="266" r:id="rId15"/>
    <p:sldId id="267" r:id="rId16"/>
    <p:sldId id="268" r:id="rId17"/>
    <p:sldId id="269" r:id="rId18"/>
    <p:sldId id="270" r:id="rId19"/>
    <p:sldId id="271" r:id="rId20"/>
    <p:sldId id="272" r:id="rId21"/>
    <p:sldId id="273" r:id="rId22"/>
    <p:sldId id="296" r:id="rId23"/>
    <p:sldId id="276" r:id="rId24"/>
    <p:sldId id="304" r:id="rId25"/>
    <p:sldId id="278" r:id="rId26"/>
    <p:sldId id="279" r:id="rId27"/>
    <p:sldId id="280" r:id="rId28"/>
    <p:sldId id="297" r:id="rId29"/>
    <p:sldId id="282" r:id="rId30"/>
    <p:sldId id="289" r:id="rId31"/>
    <p:sldId id="301" r:id="rId32"/>
    <p:sldId id="292" r:id="rId33"/>
    <p:sldId id="293" r:id="rId34"/>
    <p:sldId id="302" r:id="rId35"/>
    <p:sldId id="305" r:id="rId36"/>
    <p:sldId id="295" r:id="rId3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6B6731AE-3953-6646-B40C-CC39A94D7468}">
          <p14:sldIdLst>
            <p14:sldId id="256"/>
          </p14:sldIdLst>
        </p14:section>
        <p14:section name="Opening Activity" id="{ABB655DA-294D-5740-A1DF-90B78DF79CC6}">
          <p14:sldIdLst>
            <p14:sldId id="303"/>
            <p14:sldId id="258"/>
          </p14:sldIdLst>
        </p14:section>
        <p14:section name="Session Overview" id="{3233E79E-0251-5E4F-B541-200F4CACD49E}">
          <p14:sldIdLst>
            <p14:sldId id="259"/>
          </p14:sldIdLst>
        </p14:section>
        <p14:section name="Norms and Establishing a Culture of Inquiry" id="{9350636B-12A5-0549-BB25-EAF852FCF522}">
          <p14:sldIdLst>
            <p14:sldId id="257"/>
            <p14:sldId id="260"/>
            <p14:sldId id="261"/>
            <p14:sldId id="262"/>
            <p14:sldId id="263"/>
            <p14:sldId id="264"/>
            <p14:sldId id="299"/>
            <p14:sldId id="266"/>
          </p14:sldIdLst>
        </p14:section>
        <p14:section name="Pedagogical Routines" id="{B65094E1-7082-DC4A-B44A-2F8A9A32D2C7}">
          <p14:sldIdLst>
            <p14:sldId id="267"/>
            <p14:sldId id="268"/>
            <p14:sldId id="269"/>
            <p14:sldId id="270"/>
            <p14:sldId id="271"/>
            <p14:sldId id="272"/>
            <p14:sldId id="273"/>
            <p14:sldId id="296"/>
            <p14:sldId id="276"/>
            <p14:sldId id="304"/>
            <p14:sldId id="278"/>
            <p14:sldId id="279"/>
            <p14:sldId id="280"/>
            <p14:sldId id="297"/>
            <p14:sldId id="282"/>
            <p14:sldId id="289"/>
          </p14:sldIdLst>
        </p14:section>
        <p14:section name="Bridging-To-Practice" id="{F10D31A2-B726-5C43-B6A4-74CE114A4830}">
          <p14:sldIdLst>
            <p14:sldId id="301"/>
            <p14:sldId id="292"/>
            <p14:sldId id="293"/>
          </p14:sldIdLst>
        </p14:section>
        <p14:section name="Closure" id="{D35732AD-DFC3-DC49-8D1B-0CDBE999FD81}">
          <p14:sldIdLst>
            <p14:sldId id="302"/>
            <p14:sldId id="305"/>
            <p14:sldId id="2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linda Perez" initials="" lastIdx="1" clrIdx="0"/>
  <p:cmAuthor id="1" name="Michelle McKnight" initials="" lastIdx="1" clrIdx="1"/>
  <p:cmAuthor id="2" name="Jillian Cavanna"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843"/>
    <p:restoredTop sz="78811" autoAdjust="0"/>
  </p:normalViewPr>
  <p:slideViewPr>
    <p:cSldViewPr snapToGrid="0" snapToObjects="1">
      <p:cViewPr>
        <p:scale>
          <a:sx n="90" d="100"/>
          <a:sy n="90" d="100"/>
        </p:scale>
        <p:origin x="512" y="-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notesMaster" Target="notesMasters/notesMaster1.xml"/><Relationship Id="rId39" Type="http://schemas.openxmlformats.org/officeDocument/2006/relationships/commentAuthors" Target="commentAuthors.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 Id="rId2"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8794187"/>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youtu.be/dCs8dxhzx6c"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dirty="0"/>
          </a:p>
        </p:txBody>
      </p:sp>
      <p:sp>
        <p:nvSpPr>
          <p:cNvPr id="281" name="Shape 2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61056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9" name="Shape 34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dirty="0"/>
          </a:p>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Video, with subtitles, is available at </a:t>
            </a:r>
            <a:r>
              <a:rPr lang="en-US" sz="1200" b="0" i="0" u="sng" strike="noStrike" kern="1200" cap="none" dirty="0" smtClean="0">
                <a:solidFill>
                  <a:schemeClr val="dk1"/>
                </a:solidFill>
                <a:latin typeface="Calibri"/>
                <a:ea typeface="Calibri"/>
                <a:cs typeface="Calibri"/>
                <a:sym typeface="Calibri"/>
              </a:rPr>
              <a:t>https://</a:t>
            </a:r>
            <a:r>
              <a:rPr lang="en-US" sz="1200" b="0" i="0" u="sng" strike="noStrike" kern="1200" cap="none" dirty="0" err="1" smtClean="0">
                <a:solidFill>
                  <a:schemeClr val="dk1"/>
                </a:solidFill>
                <a:latin typeface="Calibri"/>
                <a:ea typeface="Calibri"/>
                <a:cs typeface="Calibri"/>
                <a:sym typeface="Calibri"/>
              </a:rPr>
              <a:t>youtu.be</a:t>
            </a:r>
            <a:r>
              <a:rPr lang="en-US" sz="1200" b="0" i="0" u="sng" strike="noStrike" kern="1200" cap="none" dirty="0" smtClean="0">
                <a:solidFill>
                  <a:schemeClr val="dk1"/>
                </a:solidFill>
                <a:latin typeface="Calibri"/>
                <a:ea typeface="Calibri"/>
                <a:cs typeface="Calibri"/>
                <a:sym typeface="Calibri"/>
              </a:rPr>
              <a:t>/I1nzLeGpdDc </a:t>
            </a:r>
            <a:endParaRPr sz="1200" b="0" i="0" u="none" strike="noStrike" cap="none" dirty="0">
              <a:solidFill>
                <a:schemeClr val="dk1"/>
              </a:solidFill>
              <a:latin typeface="Calibri"/>
              <a:ea typeface="Calibri"/>
              <a:cs typeface="Calibri"/>
              <a:sym typeface="Calibri"/>
            </a:endParaRPr>
          </a:p>
        </p:txBody>
      </p:sp>
      <p:sp>
        <p:nvSpPr>
          <p:cNvPr id="350" name="Shape 3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9924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Shape 3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9" name="Shape 36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These are potential take </a:t>
            </a:r>
            <a:r>
              <a:rPr lang="en-US" sz="1200" b="0" i="0" u="none" strike="noStrike" cap="none" dirty="0" err="1" smtClean="0">
                <a:solidFill>
                  <a:schemeClr val="dk1"/>
                </a:solidFill>
                <a:latin typeface="Calibri"/>
                <a:ea typeface="Calibri"/>
                <a:cs typeface="Calibri"/>
                <a:sym typeface="Calibri"/>
              </a:rPr>
              <a:t>aways</a:t>
            </a:r>
            <a:r>
              <a:rPr lang="en-US" sz="1200" b="0" i="0" u="none" strike="noStrike" cap="none" dirty="0" smtClean="0">
                <a:solidFill>
                  <a:schemeClr val="dk1"/>
                </a:solidFill>
                <a:latin typeface="Calibri"/>
                <a:ea typeface="Calibri"/>
                <a:cs typeface="Calibri"/>
                <a:sym typeface="Calibri"/>
              </a:rPr>
              <a:t> – you may wish to ask participants for take </a:t>
            </a:r>
            <a:r>
              <a:rPr lang="en-US" sz="1200" b="0" i="0" u="none" strike="noStrike" cap="none" dirty="0" err="1" smtClean="0">
                <a:solidFill>
                  <a:schemeClr val="dk1"/>
                </a:solidFill>
                <a:latin typeface="Calibri"/>
                <a:ea typeface="Calibri"/>
                <a:cs typeface="Calibri"/>
                <a:sym typeface="Calibri"/>
              </a:rPr>
              <a:t>aways</a:t>
            </a:r>
            <a:r>
              <a:rPr lang="en-US" sz="1200" b="0" i="0" u="none" strike="noStrike" cap="none" dirty="0" smtClean="0">
                <a:solidFill>
                  <a:schemeClr val="dk1"/>
                </a:solidFill>
                <a:latin typeface="Calibri"/>
                <a:ea typeface="Calibri"/>
                <a:cs typeface="Calibri"/>
                <a:sym typeface="Calibri"/>
              </a:rPr>
              <a:t> or offer some</a:t>
            </a:r>
            <a:r>
              <a:rPr lang="en-US" sz="1200" b="0" i="0" u="none" strike="noStrike" cap="none" baseline="0" dirty="0" smtClean="0">
                <a:solidFill>
                  <a:schemeClr val="dk1"/>
                </a:solidFill>
                <a:latin typeface="Calibri"/>
                <a:ea typeface="Calibri"/>
                <a:cs typeface="Calibri"/>
                <a:sym typeface="Calibri"/>
              </a:rPr>
              <a:t> key ones you expect will arise. Other potential points of discussion and take </a:t>
            </a:r>
            <a:r>
              <a:rPr lang="en-US" sz="1200" b="0" i="0" u="none" strike="noStrike" cap="none" baseline="0" dirty="0" err="1" smtClean="0">
                <a:solidFill>
                  <a:schemeClr val="dk1"/>
                </a:solidFill>
                <a:latin typeface="Calibri"/>
                <a:ea typeface="Calibri"/>
                <a:cs typeface="Calibri"/>
                <a:sym typeface="Calibri"/>
              </a:rPr>
              <a:t>aways</a:t>
            </a:r>
            <a:r>
              <a:rPr lang="en-US" sz="1200" b="0" i="0" u="none" strike="noStrike" cap="none" baseline="0" dirty="0" smtClean="0">
                <a:solidFill>
                  <a:schemeClr val="dk1"/>
                </a:solidFill>
                <a:latin typeface="Calibri"/>
                <a:ea typeface="Calibri"/>
                <a:cs typeface="Calibri"/>
                <a:sym typeface="Calibri"/>
              </a:rPr>
              <a:t> are outlined in the Facilitation Guide</a:t>
            </a:r>
            <a:r>
              <a:rPr lang="en-US" sz="1200" b="0" i="0" u="none" strike="noStrike" cap="none" dirty="0" smtClean="0">
                <a:solidFill>
                  <a:schemeClr val="dk1"/>
                </a:solidFill>
                <a:latin typeface="Calibri"/>
                <a:ea typeface="Calibri"/>
                <a:cs typeface="Calibri"/>
                <a:sym typeface="Calibri"/>
              </a:rPr>
              <a:t>. </a:t>
            </a:r>
          </a:p>
          <a:p>
            <a:pPr marL="457200" marR="0" lvl="0" indent="-381000" algn="l" rtl="0">
              <a:lnSpc>
                <a:spcPct val="100000"/>
              </a:lnSpc>
              <a:spcBef>
                <a:spcPts val="0"/>
              </a:spcBef>
              <a:spcAft>
                <a:spcPts val="0"/>
              </a:spcAft>
              <a:buClr>
                <a:schemeClr val="dk1"/>
              </a:buClr>
              <a:buSzPct val="100000"/>
              <a:buFont typeface="Arial"/>
              <a:buChar char="•"/>
            </a:pPr>
            <a:r>
              <a:rPr lang="en-US" sz="1200" b="0" i="0" u="none" strike="noStrike" cap="none" dirty="0" smtClean="0">
                <a:solidFill>
                  <a:schemeClr val="dk1"/>
                </a:solidFill>
                <a:latin typeface="Arial"/>
                <a:ea typeface="Arial"/>
                <a:cs typeface="Arial"/>
                <a:sym typeface="Arial"/>
              </a:rPr>
              <a:t>There are many different ways to do this in your classroom. </a:t>
            </a:r>
            <a:r>
              <a:rPr lang="en-US" sz="1200" dirty="0" smtClean="0"/>
              <a:t>You</a:t>
            </a:r>
            <a:r>
              <a:rPr lang="en-US" sz="1200" b="0" i="0" u="none" strike="noStrike" cap="none" dirty="0" smtClean="0">
                <a:solidFill>
                  <a:schemeClr val="dk1"/>
                </a:solidFill>
                <a:latin typeface="Arial"/>
                <a:ea typeface="Arial"/>
                <a:cs typeface="Arial"/>
                <a:sym typeface="Arial"/>
              </a:rPr>
              <a:t> n</a:t>
            </a:r>
            <a:r>
              <a:rPr lang="en-US" sz="1200" dirty="0" smtClean="0"/>
              <a:t>eed to consider your particular students.</a:t>
            </a:r>
            <a:endParaRPr lang="en-US" sz="1200" b="0" i="0" u="none" strike="noStrike" cap="none" dirty="0" smtClean="0">
              <a:solidFill>
                <a:schemeClr val="dk1"/>
              </a:solidFill>
              <a:latin typeface="Times New Roman"/>
              <a:ea typeface="Times New Roman"/>
              <a:cs typeface="Times New Roman"/>
              <a:sym typeface="Times New Roman"/>
            </a:endParaRPr>
          </a:p>
          <a:p>
            <a:pPr marL="457200" marR="0" lvl="0" indent="-228600" algn="l" rtl="0">
              <a:lnSpc>
                <a:spcPct val="100000"/>
              </a:lnSpc>
              <a:spcBef>
                <a:spcPts val="0"/>
              </a:spcBef>
              <a:spcAft>
                <a:spcPts val="0"/>
              </a:spcAft>
              <a:buClr>
                <a:schemeClr val="dk1"/>
              </a:buClr>
              <a:buSzPct val="100000"/>
              <a:buFont typeface="Arial"/>
              <a:buChar char="•"/>
            </a:pPr>
            <a:r>
              <a:rPr lang="en-US" sz="1200" b="1" dirty="0" smtClean="0">
                <a:solidFill>
                  <a:schemeClr val="tx1"/>
                </a:solidFill>
              </a:rPr>
              <a:t>All students</a:t>
            </a:r>
            <a:r>
              <a:rPr lang="en-US" sz="1200" dirty="0" smtClean="0">
                <a:solidFill>
                  <a:schemeClr val="tx1"/>
                </a:solidFill>
              </a:rPr>
              <a:t> </a:t>
            </a:r>
            <a:r>
              <a:rPr lang="en-US" sz="1200" dirty="0" smtClean="0"/>
              <a:t>can engage in argumentation and need opportunities to!</a:t>
            </a:r>
            <a:endParaRPr lang="en-US" sz="1200" b="0" i="0" u="none" strike="noStrike" cap="none" dirty="0" smtClean="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Clr>
                <a:schemeClr val="dk1"/>
              </a:buClr>
              <a:buSzPct val="100000"/>
              <a:buFont typeface="Arial"/>
              <a:buChar char="•"/>
            </a:pPr>
            <a:r>
              <a:rPr lang="en-US" sz="1200" b="0" i="0" u="none" strike="noStrike" cap="none" dirty="0" smtClean="0">
                <a:solidFill>
                  <a:schemeClr val="dk1"/>
                </a:solidFill>
                <a:latin typeface="Arial"/>
                <a:ea typeface="Arial"/>
                <a:cs typeface="Arial"/>
                <a:sym typeface="Arial"/>
              </a:rPr>
              <a:t>It’s very important to have students both willing to share their ideas </a:t>
            </a:r>
            <a:r>
              <a:rPr lang="en-US" sz="1200" b="0" i="1" u="none" strike="noStrike" cap="none" dirty="0" smtClean="0">
                <a:solidFill>
                  <a:schemeClr val="dk1"/>
                </a:solidFill>
                <a:latin typeface="Arial"/>
                <a:ea typeface="Arial"/>
                <a:cs typeface="Arial"/>
                <a:sym typeface="Arial"/>
              </a:rPr>
              <a:t>and </a:t>
            </a:r>
            <a:r>
              <a:rPr lang="en-US" sz="1200" b="0" u="none" strike="noStrike" cap="none" dirty="0" smtClean="0">
                <a:solidFill>
                  <a:schemeClr val="dk1"/>
                </a:solidFill>
                <a:latin typeface="Arial"/>
                <a:ea typeface="Arial"/>
                <a:cs typeface="Arial"/>
                <a:sym typeface="Arial"/>
              </a:rPr>
              <a:t>being able to listen to other’s ideas, and think about someone else’s mathematics. </a:t>
            </a:r>
            <a:endParaRPr lang="en-US" sz="12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370" name="Shape 37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5728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7" name="Shape 3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378" name="Shape 378"/>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13</a:t>
            </a:fld>
            <a:endParaRPr lang="en-US"/>
          </a:p>
        </p:txBody>
      </p:sp>
    </p:spTree>
    <p:extLst>
      <p:ext uri="{BB962C8B-B14F-4D97-AF65-F5344CB8AC3E}">
        <p14:creationId xmlns:p14="http://schemas.microsoft.com/office/powerpoint/2010/main" val="135401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6" name="Shape 38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387" name="Shape 3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00399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4" name="Shape 39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dirty="0"/>
          </a:p>
        </p:txBody>
      </p:sp>
      <p:sp>
        <p:nvSpPr>
          <p:cNvPr id="395" name="Shape 39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63648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3" name="Shape 40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lang="en-US" sz="1200" b="0" i="0" u="none" strike="noStrike" cap="none" dirty="0">
              <a:solidFill>
                <a:schemeClr val="dk1"/>
              </a:solidFill>
              <a:latin typeface="Calibri"/>
              <a:ea typeface="Calibri"/>
              <a:cs typeface="Calibri"/>
              <a:sym typeface="Calibri"/>
            </a:endParaRPr>
          </a:p>
        </p:txBody>
      </p:sp>
      <p:sp>
        <p:nvSpPr>
          <p:cNvPr id="404" name="Shape 4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9482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2" name="Shape 42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lang="en-US" sz="1200" b="0" i="0" u="none" strike="noStrike" cap="none" dirty="0">
              <a:solidFill>
                <a:schemeClr val="dk1"/>
              </a:solidFill>
              <a:latin typeface="Calibri"/>
              <a:ea typeface="Calibri"/>
              <a:cs typeface="Calibri"/>
              <a:sym typeface="Calibri"/>
            </a:endParaRPr>
          </a:p>
        </p:txBody>
      </p:sp>
      <p:sp>
        <p:nvSpPr>
          <p:cNvPr id="423" name="Shape 42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5402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5" name="Shape 43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lang="en-US" sz="1200" b="0" i="0" u="none" strike="noStrike" cap="none" dirty="0">
              <a:solidFill>
                <a:schemeClr val="dk1"/>
              </a:solidFill>
              <a:latin typeface="Calibri"/>
              <a:ea typeface="Calibri"/>
              <a:cs typeface="Calibri"/>
              <a:sym typeface="Calibri"/>
            </a:endParaRPr>
          </a:p>
        </p:txBody>
      </p:sp>
      <p:sp>
        <p:nvSpPr>
          <p:cNvPr id="436" name="Shape 4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17148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4" name="Shape 44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445" name="Shape 44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47204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Insert</a:t>
            </a:r>
            <a:r>
              <a:rPr lang="en-US" baseline="0" dirty="0" smtClean="0"/>
              <a:t> your community agreements here, or reference them. You might also choose to highlight a subset of them that are most closely related to supporting collaborative problem solving.</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0241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dirty="0" smtClean="0"/>
              <a:t>See PD Facilitation</a:t>
            </a:r>
            <a:r>
              <a:rPr lang="en-US" baseline="0" dirty="0" smtClean="0"/>
              <a:t> Guide for more information about potential Opening Activities</a:t>
            </a:r>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6796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txBox="1">
            <a:spLocks noGrp="1"/>
          </p:cNvSpPr>
          <p:nvPr>
            <p:ph type="body" idx="1"/>
          </p:nvPr>
        </p:nvSpPr>
        <p:spPr>
          <a:xfrm>
            <a:off x="686420" y="4344023"/>
            <a:ext cx="5485200" cy="41145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Calibri"/>
              <a:buNone/>
            </a:pPr>
            <a:endParaRPr dirty="0">
              <a:solidFill>
                <a:srgbClr val="000000"/>
              </a:solidFill>
            </a:endParaRPr>
          </a:p>
          <a:p>
            <a:pPr marL="0" marR="0" lvl="0" indent="0" algn="l" rtl="0">
              <a:spcBef>
                <a:spcPts val="0"/>
              </a:spcBef>
              <a:spcAft>
                <a:spcPts val="0"/>
              </a:spcAft>
              <a:buClr>
                <a:srgbClr val="000000"/>
              </a:buClr>
              <a:buSzPct val="25000"/>
              <a:buFont typeface="Calibri"/>
              <a:buNone/>
            </a:pPr>
            <a:endParaRPr dirty="0">
              <a:solidFill>
                <a:srgbClr val="000000"/>
              </a:solidFill>
            </a:endParaRPr>
          </a:p>
          <a:p>
            <a:pPr marL="0" marR="0" lvl="0" indent="0" algn="l" rtl="0">
              <a:spcBef>
                <a:spcPts val="0"/>
              </a:spcBef>
              <a:spcAft>
                <a:spcPts val="0"/>
              </a:spcAft>
              <a:buClr>
                <a:srgbClr val="000000"/>
              </a:buClr>
              <a:buSzPct val="25000"/>
              <a:buFont typeface="Calibri"/>
              <a:buNone/>
            </a:pPr>
            <a:endParaRPr dirty="0">
              <a:solidFill>
                <a:srgbClr val="000000"/>
              </a:solidFill>
            </a:endParaRP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479" name="Shape 4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38835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5" name="Shape 48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i="1" dirty="0"/>
          </a:p>
        </p:txBody>
      </p:sp>
      <p:sp>
        <p:nvSpPr>
          <p:cNvPr id="486" name="Shape 48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02153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5" name="Shape 495"/>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lang="en-US" sz="1200" b="0" i="0" u="none" strike="noStrike" cap="none" dirty="0">
              <a:solidFill>
                <a:schemeClr val="dk1"/>
              </a:solidFill>
              <a:latin typeface="Calibri"/>
              <a:ea typeface="Calibri"/>
              <a:cs typeface="Calibri"/>
              <a:sym typeface="Calibri"/>
            </a:endParaRPr>
          </a:p>
        </p:txBody>
      </p:sp>
      <p:sp>
        <p:nvSpPr>
          <p:cNvPr id="496" name="Shape 49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225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5" name="Shape 50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Some “We Understands” that have</a:t>
            </a:r>
            <a:r>
              <a:rPr lang="en-US" sz="1200" b="0" i="0" u="none" strike="noStrike" cap="none" baseline="0" dirty="0" smtClean="0">
                <a:solidFill>
                  <a:schemeClr val="dk1"/>
                </a:solidFill>
                <a:latin typeface="Calibri"/>
                <a:ea typeface="Calibri"/>
                <a:cs typeface="Calibri"/>
                <a:sym typeface="Calibri"/>
              </a:rPr>
              <a:t> been generated in relation to this problem, as implemented with various groups</a:t>
            </a:r>
            <a:endParaRPr lang="en-US" sz="1200" b="0" i="0" u="none" strike="noStrike" cap="none" dirty="0" smtClean="0">
              <a:solidFill>
                <a:schemeClr val="dk1"/>
              </a:solidFill>
              <a:latin typeface="Calibri"/>
              <a:ea typeface="Calibri"/>
              <a:cs typeface="Calibri"/>
              <a:sym typeface="Calibri"/>
            </a:endParaRPr>
          </a:p>
          <a:p>
            <a:pPr marL="342900" indent="-342900">
              <a:buFont typeface="Arial"/>
              <a:buChar char="•"/>
            </a:pPr>
            <a:r>
              <a:rPr lang="en-US" sz="1200" dirty="0" smtClean="0"/>
              <a:t>There is an strong connection between an exact answer to a problem and a general solution</a:t>
            </a:r>
          </a:p>
          <a:p>
            <a:pPr marL="342900" indent="-342900">
              <a:buFont typeface="Arial"/>
              <a:buChar char="•"/>
            </a:pPr>
            <a:r>
              <a:rPr lang="en-US" sz="1200" dirty="0" smtClean="0"/>
              <a:t>It is important to label parts of an expression or diagram to show the relationship that they have to each other</a:t>
            </a:r>
          </a:p>
          <a:p>
            <a:pPr marL="342900" indent="-342900">
              <a:buFont typeface="Arial"/>
              <a:buChar char="•"/>
            </a:pPr>
            <a:r>
              <a:rPr lang="en-US" sz="1200" dirty="0" smtClean="0"/>
              <a:t>Variables, symbols and diagrams can all be used to represent patterns</a:t>
            </a:r>
          </a:p>
          <a:p>
            <a:pPr marL="342900" indent="-342900">
              <a:buFont typeface="Arial"/>
              <a:buChar char="•"/>
            </a:pPr>
            <a:r>
              <a:rPr lang="en-US" sz="1200" dirty="0" smtClean="0"/>
              <a:t>Multiple approaches may be used to solve a problem</a:t>
            </a:r>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506" name="Shape 50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0154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5" name="Shape 51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516" name="Shape 51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88317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5" name="Shape 575"/>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lang="en-US" sz="800" b="0" i="0" u="none" strike="noStrike" cap="none" dirty="0">
              <a:solidFill>
                <a:schemeClr val="dk1"/>
              </a:solidFill>
              <a:latin typeface="Arial"/>
              <a:ea typeface="Arial"/>
              <a:cs typeface="Arial"/>
              <a:sym typeface="Arial"/>
            </a:endParaRPr>
          </a:p>
        </p:txBody>
      </p:sp>
      <p:sp>
        <p:nvSpPr>
          <p:cNvPr id="576" name="Shape 57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3580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Shape 5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8" name="Shape 53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560"/>
              </a:spcBef>
              <a:buClr>
                <a:srgbClr val="2F2B20"/>
              </a:buClr>
              <a:buSzPct val="25000"/>
              <a:buFont typeface="Arial"/>
              <a:buNone/>
            </a:pPr>
            <a:endParaRPr dirty="0"/>
          </a:p>
        </p:txBody>
      </p:sp>
      <p:sp>
        <p:nvSpPr>
          <p:cNvPr id="539" name="Shape 5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35966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Shape 6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80" name="Shape 680"/>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dirty="0"/>
          </a:p>
        </p:txBody>
      </p:sp>
      <p:sp>
        <p:nvSpPr>
          <p:cNvPr id="681" name="Shape 6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44990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dirty="0"/>
          </a:p>
        </p:txBody>
      </p:sp>
      <p:sp>
        <p:nvSpPr>
          <p:cNvPr id="274" name="Shape 2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10322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7" name="Shape 7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US" dirty="0"/>
          </a:p>
        </p:txBody>
      </p:sp>
      <p:sp>
        <p:nvSpPr>
          <p:cNvPr id="708" name="Shape 708"/>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30</a:t>
            </a:fld>
            <a:endParaRPr lang="en-US"/>
          </a:p>
        </p:txBody>
      </p:sp>
    </p:spTree>
    <p:extLst>
      <p:ext uri="{BB962C8B-B14F-4D97-AF65-F5344CB8AC3E}">
        <p14:creationId xmlns:p14="http://schemas.microsoft.com/office/powerpoint/2010/main" val="471224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97" name="Shape 297"/>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3</a:t>
            </a:fld>
            <a:endParaRPr lang="en-US"/>
          </a:p>
        </p:txBody>
      </p:sp>
    </p:spTree>
    <p:extLst>
      <p:ext uri="{BB962C8B-B14F-4D97-AF65-F5344CB8AC3E}">
        <p14:creationId xmlns:p14="http://schemas.microsoft.com/office/powerpoint/2010/main" val="6284053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Shape 7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15" name="Shape 715"/>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2F2B20"/>
              </a:buClr>
              <a:buSzPct val="25000"/>
              <a:buFont typeface="Arial"/>
              <a:buNone/>
            </a:pPr>
            <a:endParaRPr lang="en-US" sz="900" b="0" i="0" u="none" strike="noStrike" cap="none" dirty="0">
              <a:solidFill>
                <a:srgbClr val="2F2B20"/>
              </a:solidFill>
              <a:latin typeface="Arial"/>
              <a:ea typeface="Arial"/>
              <a:cs typeface="Arial"/>
              <a:sym typeface="Arial"/>
            </a:endParaRPr>
          </a:p>
        </p:txBody>
      </p:sp>
      <p:sp>
        <p:nvSpPr>
          <p:cNvPr id="716" name="Shape 71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95544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that could be used during closure or earlier in the session, as desired</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3680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Shape 74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41" name="Shape 7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89693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4" name="Shape 30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305" name="Shape 30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3301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8" name="Shape 28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289" name="Shape 28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7560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5" name="Shape 3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sz="1100" dirty="0" smtClean="0">
                <a:latin typeface="Arial"/>
                <a:ea typeface="Arial"/>
                <a:cs typeface="Arial"/>
                <a:sym typeface="Arial"/>
              </a:rPr>
              <a:t>Narrated </a:t>
            </a:r>
            <a:r>
              <a:rPr lang="en-US" sz="1100" dirty="0" err="1" smtClean="0">
                <a:latin typeface="Arial"/>
                <a:ea typeface="Arial"/>
                <a:cs typeface="Arial"/>
                <a:sym typeface="Arial"/>
              </a:rPr>
              <a:t>powerpoint</a:t>
            </a:r>
            <a:r>
              <a:rPr lang="en-US" sz="1100" dirty="0" smtClean="0">
                <a:latin typeface="Arial"/>
                <a:ea typeface="Arial"/>
                <a:cs typeface="Arial"/>
                <a:sym typeface="Arial"/>
              </a:rPr>
              <a:t> discussing how to productively view classroom video available at </a:t>
            </a:r>
            <a:r>
              <a:rPr lang="en-US" sz="1200" b="0" i="0" u="none" strike="noStrike" kern="1200" cap="none" dirty="0" smtClean="0">
                <a:solidFill>
                  <a:schemeClr val="dk1"/>
                </a:solidFill>
                <a:effectLst/>
                <a:latin typeface="Calibri"/>
                <a:ea typeface="Calibri"/>
                <a:cs typeface="Calibri"/>
                <a:sym typeface="Calibri"/>
                <a:hlinkClick r:id="rId3"/>
              </a:rPr>
              <a:t>https://youtu.be/dCs8dxhzx6c</a:t>
            </a:r>
            <a:r>
              <a:rPr lang="en-US" sz="1100" dirty="0" smtClean="0">
                <a:effectLst/>
              </a:rPr>
              <a:t>  [1:46]</a:t>
            </a:r>
            <a:endParaRPr lang="en-US" sz="1100" dirty="0">
              <a:latin typeface="Arial"/>
              <a:ea typeface="Arial"/>
              <a:cs typeface="Arial"/>
              <a:sym typeface="Arial"/>
            </a:endParaRPr>
          </a:p>
        </p:txBody>
      </p:sp>
      <p:sp>
        <p:nvSpPr>
          <p:cNvPr id="316" name="Shape 316"/>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6</a:t>
            </a:fld>
            <a:endParaRPr lang="en-US"/>
          </a:p>
        </p:txBody>
      </p:sp>
    </p:spTree>
    <p:extLst>
      <p:ext uri="{BB962C8B-B14F-4D97-AF65-F5344CB8AC3E}">
        <p14:creationId xmlns:p14="http://schemas.microsoft.com/office/powerpoint/2010/main" val="471249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5" name="Shape 32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326" name="Shape 3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7026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3" name="Shape 3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US" dirty="0"/>
          </a:p>
        </p:txBody>
      </p:sp>
      <p:sp>
        <p:nvSpPr>
          <p:cNvPr id="334" name="Shape 334"/>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8</a:t>
            </a:fld>
            <a:endParaRPr lang="en-US"/>
          </a:p>
        </p:txBody>
      </p:sp>
    </p:spTree>
    <p:extLst>
      <p:ext uri="{BB962C8B-B14F-4D97-AF65-F5344CB8AC3E}">
        <p14:creationId xmlns:p14="http://schemas.microsoft.com/office/powerpoint/2010/main" val="1602870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1" name="Shape 34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342" name="Shape 34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09104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sp>
        <p:nvSpPr>
          <p:cNvPr id="16" name="Shape 16"/>
          <p:cNvSpPr txBox="1">
            <a:spLocks noGrp="1"/>
          </p:cNvSpPr>
          <p:nvPr>
            <p:ph type="dt" idx="10"/>
          </p:nvPr>
        </p:nvSpPr>
        <p:spPr>
          <a:xfrm>
            <a:off x="457200" y="63563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sldNum" idx="12"/>
          </p:nvPr>
        </p:nvSpPr>
        <p:spPr>
          <a:xfrm>
            <a:off x="6553200" y="6356351"/>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457200" y="275165"/>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Arial"/>
              <a:buNone/>
              <a:defRPr sz="4400" b="0" i="0" u="none" strike="noStrike" cap="none">
                <a:solidFill>
                  <a:srgbClr val="FFFFFF"/>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40" name="Shape 140"/>
          <p:cNvSpPr txBox="1">
            <a:spLocks noGrp="1"/>
          </p:cNvSpPr>
          <p:nvPr>
            <p:ph type="body" idx="1"/>
          </p:nvPr>
        </p:nvSpPr>
        <p:spPr>
          <a:xfrm rot="5400000">
            <a:off x="2309250" y="-193013"/>
            <a:ext cx="4525500" cy="8229600"/>
          </a:xfrm>
          <a:prstGeom prst="rect">
            <a:avLst/>
          </a:prstGeom>
          <a:noFill/>
          <a:ln>
            <a:noFill/>
          </a:ln>
        </p:spPr>
        <p:txBody>
          <a:bodyPr lIns="91425" tIns="91425" rIns="91425" bIns="91425" anchor="t" anchorCtr="0"/>
          <a:lstStyle>
            <a:lvl1pPr marL="342900" marR="0" lvl="0" indent="-1397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8255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sldNum" idx="12"/>
          </p:nvPr>
        </p:nvSpPr>
        <p:spPr>
          <a:xfrm>
            <a:off x="6553200" y="6356351"/>
            <a:ext cx="2133600" cy="3662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186831" y="101884"/>
            <a:ext cx="8584800" cy="14295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Arial"/>
              <a:buNone/>
              <a:defRPr sz="4400" b="0" i="0" u="none" strike="noStrike" cap="none">
                <a:solidFill>
                  <a:srgbClr val="FFFFFF"/>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44" name="Shape 144"/>
          <p:cNvSpPr txBox="1">
            <a:spLocks noGrp="1"/>
          </p:cNvSpPr>
          <p:nvPr>
            <p:ph type="body" idx="1"/>
          </p:nvPr>
        </p:nvSpPr>
        <p:spPr>
          <a:xfrm rot="5400000">
            <a:off x="1247100" y="895666"/>
            <a:ext cx="4440000" cy="6019800"/>
          </a:xfrm>
          <a:prstGeom prst="rect">
            <a:avLst/>
          </a:prstGeom>
          <a:noFill/>
          <a:ln>
            <a:noFill/>
          </a:ln>
        </p:spPr>
        <p:txBody>
          <a:bodyPr lIns="91425" tIns="91425" rIns="91425" bIns="91425" anchor="t" anchorCtr="0"/>
          <a:lstStyle>
            <a:lvl1pPr marL="342900" marR="0" lvl="0" indent="-1397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8255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sldNum" idx="12"/>
          </p:nvPr>
        </p:nvSpPr>
        <p:spPr>
          <a:xfrm>
            <a:off x="6553200" y="6356351"/>
            <a:ext cx="2133600" cy="3662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457200" y="275165"/>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Arial"/>
              <a:buNone/>
              <a:defRPr sz="4400" b="0" i="0" u="none" strike="noStrike" cap="none">
                <a:solidFill>
                  <a:srgbClr val="FFFFFF"/>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42" name="Shape 242"/>
          <p:cNvSpPr txBox="1">
            <a:spLocks noGrp="1"/>
          </p:cNvSpPr>
          <p:nvPr>
            <p:ph type="body" idx="1"/>
          </p:nvPr>
        </p:nvSpPr>
        <p:spPr>
          <a:xfrm>
            <a:off x="457200" y="1659035"/>
            <a:ext cx="8229600" cy="4525500"/>
          </a:xfrm>
          <a:prstGeom prst="rect">
            <a:avLst/>
          </a:prstGeom>
          <a:noFill/>
          <a:ln>
            <a:noFill/>
          </a:ln>
        </p:spPr>
        <p:txBody>
          <a:bodyPr lIns="91425" tIns="91425" rIns="91425" bIns="91425" anchor="t" anchorCtr="0"/>
          <a:lstStyle>
            <a:lvl1pPr marL="342900" marR="0" lvl="0"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1pPr>
            <a:lvl2pPr marL="742950" marR="0" lvl="1" indent="-5715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3" name="Shape 243"/>
          <p:cNvSpPr txBox="1">
            <a:spLocks noGrp="1"/>
          </p:cNvSpPr>
          <p:nvPr>
            <p:ph type="sldNum" idx="12"/>
          </p:nvPr>
        </p:nvSpPr>
        <p:spPr>
          <a:xfrm>
            <a:off x="6553200" y="6356351"/>
            <a:ext cx="2133600" cy="3662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457200" y="275165"/>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Arial"/>
              <a:buNone/>
              <a:defRPr sz="4400" b="0" i="0" u="none" strike="noStrike" cap="none">
                <a:solidFill>
                  <a:srgbClr val="FFFFFF"/>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46" name="Shape 246"/>
          <p:cNvSpPr txBox="1">
            <a:spLocks noGrp="1"/>
          </p:cNvSpPr>
          <p:nvPr>
            <p:ph type="body" idx="1"/>
          </p:nvPr>
        </p:nvSpPr>
        <p:spPr>
          <a:xfrm>
            <a:off x="457200" y="1659035"/>
            <a:ext cx="4038600" cy="4525500"/>
          </a:xfrm>
          <a:prstGeom prst="rect">
            <a:avLst/>
          </a:prstGeom>
          <a:noFill/>
          <a:ln>
            <a:noFill/>
          </a:ln>
        </p:spPr>
        <p:txBody>
          <a:bodyPr lIns="91425" tIns="91425" rIns="91425" bIns="91425" anchor="t" anchorCtr="0"/>
          <a:lstStyle>
            <a:lvl1pPr marL="342900" marR="0" lvl="0" indent="-889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7" name="Shape 247"/>
          <p:cNvSpPr txBox="1">
            <a:spLocks noGrp="1"/>
          </p:cNvSpPr>
          <p:nvPr>
            <p:ph type="body" idx="2"/>
          </p:nvPr>
        </p:nvSpPr>
        <p:spPr>
          <a:xfrm>
            <a:off x="4648200" y="1659035"/>
            <a:ext cx="4038600" cy="4525500"/>
          </a:xfrm>
          <a:prstGeom prst="rect">
            <a:avLst/>
          </a:prstGeom>
          <a:noFill/>
          <a:ln>
            <a:noFill/>
          </a:ln>
        </p:spPr>
        <p:txBody>
          <a:bodyPr lIns="91425" tIns="91425" rIns="91425" bIns="91425" anchor="t" anchorCtr="0"/>
          <a:lstStyle>
            <a:lvl1pPr marL="0" marR="0" lvl="0" indent="0" algn="l" rtl="0">
              <a:lnSpc>
                <a:spcPct val="100000"/>
              </a:lnSpc>
              <a:spcBef>
                <a:spcPts val="56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8" name="Shape 248"/>
          <p:cNvSpPr txBox="1">
            <a:spLocks noGrp="1"/>
          </p:cNvSpPr>
          <p:nvPr>
            <p:ph type="sldNum" idx="12"/>
          </p:nvPr>
        </p:nvSpPr>
        <p:spPr>
          <a:xfrm>
            <a:off x="6553200" y="6356351"/>
            <a:ext cx="2133600" cy="3662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457200" y="275165"/>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Arial"/>
              <a:buNone/>
              <a:defRPr sz="4400" b="0" i="0" u="none" strike="noStrike" cap="none">
                <a:solidFill>
                  <a:srgbClr val="FFFFFF"/>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51" name="Shape 251"/>
          <p:cNvSpPr txBox="1">
            <a:spLocks noGrp="1"/>
          </p:cNvSpPr>
          <p:nvPr>
            <p:ph type="body" idx="1"/>
          </p:nvPr>
        </p:nvSpPr>
        <p:spPr>
          <a:xfrm>
            <a:off x="457200" y="1534583"/>
            <a:ext cx="4040100" cy="641399"/>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Arial"/>
                <a:ea typeface="Arial"/>
                <a:cs typeface="Arial"/>
                <a:sym typeface="Arial"/>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Arial"/>
                <a:ea typeface="Arial"/>
                <a:cs typeface="Arial"/>
                <a:sym typeface="Arial"/>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52" name="Shape 252"/>
          <p:cNvSpPr txBox="1">
            <a:spLocks noGrp="1"/>
          </p:cNvSpPr>
          <p:nvPr>
            <p:ph type="body" idx="2"/>
          </p:nvPr>
        </p:nvSpPr>
        <p:spPr>
          <a:xfrm>
            <a:off x="457200" y="2175933"/>
            <a:ext cx="4040100" cy="3949800"/>
          </a:xfrm>
          <a:prstGeom prst="rect">
            <a:avLst/>
          </a:prstGeom>
          <a:noFill/>
          <a:ln>
            <a:noFill/>
          </a:ln>
        </p:spPr>
        <p:txBody>
          <a:bodyPr lIns="91425" tIns="91425" rIns="91425" bIns="91425" anchor="t" anchorCtr="0"/>
          <a:lstStyle>
            <a:lvl1pPr marL="342900" marR="0" lvl="0"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1pPr>
            <a:lvl2pPr marL="742950" marR="0" lvl="1" indent="-5715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53" name="Shape 253"/>
          <p:cNvSpPr txBox="1">
            <a:spLocks noGrp="1"/>
          </p:cNvSpPr>
          <p:nvPr>
            <p:ph type="body" idx="3"/>
          </p:nvPr>
        </p:nvSpPr>
        <p:spPr>
          <a:xfrm>
            <a:off x="4645026" y="1534583"/>
            <a:ext cx="4041899" cy="641399"/>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Arial"/>
                <a:ea typeface="Arial"/>
                <a:cs typeface="Arial"/>
                <a:sym typeface="Arial"/>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Arial"/>
                <a:ea typeface="Arial"/>
                <a:cs typeface="Arial"/>
                <a:sym typeface="Arial"/>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54" name="Shape 254"/>
          <p:cNvSpPr txBox="1">
            <a:spLocks noGrp="1"/>
          </p:cNvSpPr>
          <p:nvPr>
            <p:ph type="body" idx="4"/>
          </p:nvPr>
        </p:nvSpPr>
        <p:spPr>
          <a:xfrm>
            <a:off x="4645026" y="2175933"/>
            <a:ext cx="4041899" cy="3949800"/>
          </a:xfrm>
          <a:prstGeom prst="rect">
            <a:avLst/>
          </a:prstGeom>
          <a:noFill/>
          <a:ln>
            <a:noFill/>
          </a:ln>
        </p:spPr>
        <p:txBody>
          <a:bodyPr lIns="91425" tIns="91425" rIns="91425" bIns="91425" anchor="t" anchorCtr="0"/>
          <a:lstStyle>
            <a:lvl1pPr marL="342900" marR="0" lvl="0"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1pPr>
            <a:lvl2pPr marL="742950" marR="0" lvl="1" indent="-5715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55" name="Shape 255"/>
          <p:cNvSpPr txBox="1">
            <a:spLocks noGrp="1"/>
          </p:cNvSpPr>
          <p:nvPr>
            <p:ph type="sldNum" idx="12"/>
          </p:nvPr>
        </p:nvSpPr>
        <p:spPr>
          <a:xfrm>
            <a:off x="6553200" y="6356351"/>
            <a:ext cx="2133600" cy="3662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457200" y="275165"/>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Arial"/>
              <a:buNone/>
              <a:defRPr sz="4400" b="0" i="0" u="none" strike="noStrike" cap="none">
                <a:solidFill>
                  <a:srgbClr val="FFFFFF"/>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58" name="Shape 258"/>
          <p:cNvSpPr txBox="1">
            <a:spLocks noGrp="1"/>
          </p:cNvSpPr>
          <p:nvPr>
            <p:ph type="sldNum" idx="12"/>
          </p:nvPr>
        </p:nvSpPr>
        <p:spPr>
          <a:xfrm>
            <a:off x="6553200" y="6356351"/>
            <a:ext cx="2133600" cy="3662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59"/>
        <p:cNvGrpSpPr/>
        <p:nvPr/>
      </p:nvGrpSpPr>
      <p:grpSpPr>
        <a:xfrm>
          <a:off x="0" y="0"/>
          <a:ext cx="0" cy="0"/>
          <a:chOff x="0" y="0"/>
          <a:chExt cx="0" cy="0"/>
        </a:xfrm>
      </p:grpSpPr>
      <p:sp>
        <p:nvSpPr>
          <p:cNvPr id="260" name="Shape 260"/>
          <p:cNvSpPr txBox="1">
            <a:spLocks noGrp="1"/>
          </p:cNvSpPr>
          <p:nvPr>
            <p:ph type="sldNum" idx="12"/>
          </p:nvPr>
        </p:nvSpPr>
        <p:spPr>
          <a:xfrm>
            <a:off x="6553200" y="6356351"/>
            <a:ext cx="2133600" cy="3662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1792288" y="4800600"/>
            <a:ext cx="5486400" cy="5673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FFFFFF"/>
              </a:buClr>
              <a:buFont typeface="Arial"/>
              <a:buNone/>
              <a:defRPr sz="2000" b="1" i="0" u="none" strike="noStrike" cap="none">
                <a:solidFill>
                  <a:srgbClr val="FFFFFF"/>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68" name="Shape 268"/>
          <p:cNvSpPr>
            <a:spLocks noGrp="1"/>
          </p:cNvSpPr>
          <p:nvPr>
            <p:ph type="pic" idx="2"/>
          </p:nvPr>
        </p:nvSpPr>
        <p:spPr>
          <a:xfrm>
            <a:off x="1792288" y="1721175"/>
            <a:ext cx="5486400" cy="30075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69" name="Shape 269"/>
          <p:cNvSpPr txBox="1">
            <a:spLocks noGrp="1"/>
          </p:cNvSpPr>
          <p:nvPr>
            <p:ph type="body" idx="1"/>
          </p:nvPr>
        </p:nvSpPr>
        <p:spPr>
          <a:xfrm>
            <a:off x="1792288" y="5367867"/>
            <a:ext cx="5486400" cy="804300"/>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Arial"/>
                <a:ea typeface="Arial"/>
                <a:cs typeface="Arial"/>
                <a:sym typeface="Arial"/>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Arial"/>
                <a:ea typeface="Arial"/>
                <a:cs typeface="Arial"/>
                <a:sym typeface="Arial"/>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70" name="Shape 270"/>
          <p:cNvSpPr txBox="1">
            <a:spLocks noGrp="1"/>
          </p:cNvSpPr>
          <p:nvPr>
            <p:ph type="sldNum" idx="12"/>
          </p:nvPr>
        </p:nvSpPr>
        <p:spPr>
          <a:xfrm>
            <a:off x="6553200" y="6356351"/>
            <a:ext cx="2133600" cy="3662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457200" y="275165"/>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Arial"/>
              <a:buNone/>
              <a:defRPr sz="4400" b="0" i="0" u="none" strike="noStrike" cap="none">
                <a:solidFill>
                  <a:srgbClr val="FFFFFF"/>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73" name="Shape 273"/>
          <p:cNvSpPr txBox="1">
            <a:spLocks noGrp="1"/>
          </p:cNvSpPr>
          <p:nvPr>
            <p:ph type="body" idx="1"/>
          </p:nvPr>
        </p:nvSpPr>
        <p:spPr>
          <a:xfrm rot="5400000">
            <a:off x="2309250" y="-193013"/>
            <a:ext cx="4525500" cy="8229600"/>
          </a:xfrm>
          <a:prstGeom prst="rect">
            <a:avLst/>
          </a:prstGeom>
          <a:noFill/>
          <a:ln>
            <a:noFill/>
          </a:ln>
        </p:spPr>
        <p:txBody>
          <a:bodyPr lIns="91425" tIns="91425" rIns="91425" bIns="91425" anchor="t" anchorCtr="0"/>
          <a:lstStyle>
            <a:lvl1pPr marL="342900" marR="0" lvl="0" indent="-1397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8255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4" name="Shape 274"/>
          <p:cNvSpPr txBox="1">
            <a:spLocks noGrp="1"/>
          </p:cNvSpPr>
          <p:nvPr>
            <p:ph type="sldNum" idx="12"/>
          </p:nvPr>
        </p:nvSpPr>
        <p:spPr>
          <a:xfrm>
            <a:off x="6553200" y="6356351"/>
            <a:ext cx="2133600" cy="3662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186831" y="101884"/>
            <a:ext cx="8584800" cy="14295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Arial"/>
              <a:buNone/>
              <a:defRPr sz="4400" b="0" i="0" u="none" strike="noStrike" cap="none">
                <a:solidFill>
                  <a:srgbClr val="FFFFFF"/>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77" name="Shape 277"/>
          <p:cNvSpPr txBox="1">
            <a:spLocks noGrp="1"/>
          </p:cNvSpPr>
          <p:nvPr>
            <p:ph type="body" idx="1"/>
          </p:nvPr>
        </p:nvSpPr>
        <p:spPr>
          <a:xfrm rot="5400000">
            <a:off x="1247100" y="895666"/>
            <a:ext cx="4440000" cy="6019800"/>
          </a:xfrm>
          <a:prstGeom prst="rect">
            <a:avLst/>
          </a:prstGeom>
          <a:noFill/>
          <a:ln>
            <a:noFill/>
          </a:ln>
        </p:spPr>
        <p:txBody>
          <a:bodyPr lIns="91425" tIns="91425" rIns="91425" bIns="91425" anchor="t" anchorCtr="0"/>
          <a:lstStyle>
            <a:lvl1pPr marL="342900" marR="0" lvl="0" indent="-1397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8255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8" name="Shape 278"/>
          <p:cNvSpPr txBox="1">
            <a:spLocks noGrp="1"/>
          </p:cNvSpPr>
          <p:nvPr>
            <p:ph type="sldNum" idx="12"/>
          </p:nvPr>
        </p:nvSpPr>
        <p:spPr>
          <a:xfrm>
            <a:off x="6553200" y="6356351"/>
            <a:ext cx="2133600" cy="3662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19"/>
        <p:cNvGrpSpPr/>
        <p:nvPr/>
      </p:nvGrpSpPr>
      <p:grpSpPr>
        <a:xfrm>
          <a:off x="0" y="0"/>
          <a:ext cx="0" cy="0"/>
          <a:chOff x="0" y="0"/>
          <a:chExt cx="0" cy="0"/>
        </a:xfrm>
      </p:grpSpPr>
      <p:sp>
        <p:nvSpPr>
          <p:cNvPr id="20" name="Shape 20"/>
          <p:cNvSpPr txBox="1">
            <a:spLocks noGrp="1"/>
          </p:cNvSpPr>
          <p:nvPr>
            <p:ph type="dt" idx="10"/>
          </p:nvPr>
        </p:nvSpPr>
        <p:spPr>
          <a:xfrm>
            <a:off x="457200" y="63563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6553200" y="6356351"/>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1"/>
        <p:cNvGrpSpPr/>
        <p:nvPr/>
      </p:nvGrpSpPr>
      <p:grpSpPr>
        <a:xfrm>
          <a:off x="0" y="0"/>
          <a:ext cx="0" cy="0"/>
          <a:chOff x="0" y="0"/>
          <a:chExt cx="0" cy="0"/>
        </a:xfrm>
      </p:grpSpPr>
      <p:sp>
        <p:nvSpPr>
          <p:cNvPr id="32" name="Shape 32"/>
          <p:cNvSpPr txBox="1">
            <a:spLocks noGrp="1"/>
          </p:cNvSpPr>
          <p:nvPr>
            <p:ph type="dt" idx="10"/>
          </p:nvPr>
        </p:nvSpPr>
        <p:spPr>
          <a:xfrm rot="-5400000">
            <a:off x="7551320" y="1645949"/>
            <a:ext cx="2438399" cy="3656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libri"/>
              <a:buNone/>
              <a:defRPr sz="1200" b="0" i="0" u="none" strike="noStrike" cap="none">
                <a:solidFill>
                  <a:schemeClr val="lt2"/>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ftr" idx="11"/>
          </p:nvPr>
        </p:nvSpPr>
        <p:spPr>
          <a:xfrm rot="-5400000">
            <a:off x="7586870" y="4048780"/>
            <a:ext cx="2367299" cy="36569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libri"/>
              <a:buNone/>
              <a:defRPr sz="1200" b="0" i="0" u="none" strike="noStrike" cap="none">
                <a:solidFill>
                  <a:schemeClr val="lt2"/>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a:spLocks noGrp="1"/>
          </p:cNvSpPr>
          <p:nvPr>
            <p:ph type="sldNum" idx="12"/>
          </p:nvPr>
        </p:nvSpPr>
        <p:spPr>
          <a:xfrm>
            <a:off x="8531788" y="5648960"/>
            <a:ext cx="548699" cy="39630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FFFFFF"/>
              </a:buClr>
              <a:buSzPct val="25000"/>
              <a:buFont typeface="Calibri"/>
              <a:buNone/>
            </a:pPr>
            <a:fld id="{00000000-1234-1234-1234-123412341234}" type="slidenum">
              <a:rPr lang="en-US" sz="1800" b="0" i="0" u="none" strike="noStrike" cap="none">
                <a:solidFill>
                  <a:srgbClr val="FFFFFF"/>
                </a:solidFill>
                <a:latin typeface="Calibri"/>
                <a:ea typeface="Calibri"/>
                <a:cs typeface="Calibri"/>
                <a:sym typeface="Calibri"/>
              </a:rPr>
              <a:t>‹#›</a:t>
            </a:fld>
            <a:endParaRPr lang="en-US"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904503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57200" y="275165"/>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Arial"/>
              <a:buNone/>
              <a:defRPr sz="4400" b="0" i="0" u="none" strike="noStrike" cap="none">
                <a:solidFill>
                  <a:srgbClr val="FFFFFF"/>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09" name="Shape 109"/>
          <p:cNvSpPr txBox="1">
            <a:spLocks noGrp="1"/>
          </p:cNvSpPr>
          <p:nvPr>
            <p:ph type="body" idx="1"/>
          </p:nvPr>
        </p:nvSpPr>
        <p:spPr>
          <a:xfrm>
            <a:off x="457200" y="1659035"/>
            <a:ext cx="8229600" cy="4525500"/>
          </a:xfrm>
          <a:prstGeom prst="rect">
            <a:avLst/>
          </a:prstGeom>
          <a:noFill/>
          <a:ln>
            <a:noFill/>
          </a:ln>
        </p:spPr>
        <p:txBody>
          <a:bodyPr lIns="91425" tIns="91425" rIns="91425" bIns="91425" anchor="t" anchorCtr="0"/>
          <a:lstStyle>
            <a:lvl1pPr marL="342900" marR="0" lvl="0"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1pPr>
            <a:lvl2pPr marL="742950" marR="0" lvl="1" indent="-5715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sldNum" idx="12"/>
          </p:nvPr>
        </p:nvSpPr>
        <p:spPr>
          <a:xfrm>
            <a:off x="6553200" y="6356351"/>
            <a:ext cx="2133600" cy="3662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457200" y="275165"/>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Arial"/>
              <a:buNone/>
              <a:defRPr sz="4400" b="0" i="0" u="none" strike="noStrike" cap="none">
                <a:solidFill>
                  <a:srgbClr val="FFFFFF"/>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13" name="Shape 113"/>
          <p:cNvSpPr txBox="1">
            <a:spLocks noGrp="1"/>
          </p:cNvSpPr>
          <p:nvPr>
            <p:ph type="body" idx="1"/>
          </p:nvPr>
        </p:nvSpPr>
        <p:spPr>
          <a:xfrm>
            <a:off x="457200" y="1659035"/>
            <a:ext cx="4038600" cy="4525500"/>
          </a:xfrm>
          <a:prstGeom prst="rect">
            <a:avLst/>
          </a:prstGeom>
          <a:noFill/>
          <a:ln>
            <a:noFill/>
          </a:ln>
        </p:spPr>
        <p:txBody>
          <a:bodyPr lIns="91425" tIns="91425" rIns="91425" bIns="91425" anchor="t" anchorCtr="0"/>
          <a:lstStyle>
            <a:lvl1pPr marL="342900" marR="0" lvl="0" indent="-889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body" idx="2"/>
          </p:nvPr>
        </p:nvSpPr>
        <p:spPr>
          <a:xfrm>
            <a:off x="4648200" y="1659035"/>
            <a:ext cx="4038600" cy="4525500"/>
          </a:xfrm>
          <a:prstGeom prst="rect">
            <a:avLst/>
          </a:prstGeom>
          <a:noFill/>
          <a:ln>
            <a:noFill/>
          </a:ln>
        </p:spPr>
        <p:txBody>
          <a:bodyPr lIns="91425" tIns="91425" rIns="91425" bIns="91425" anchor="t" anchorCtr="0"/>
          <a:lstStyle>
            <a:lvl1pPr marL="0" marR="0" lvl="0" indent="0" algn="l" rtl="0">
              <a:lnSpc>
                <a:spcPct val="100000"/>
              </a:lnSpc>
              <a:spcBef>
                <a:spcPts val="56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sldNum" idx="12"/>
          </p:nvPr>
        </p:nvSpPr>
        <p:spPr>
          <a:xfrm>
            <a:off x="6553200" y="6356351"/>
            <a:ext cx="2133600" cy="3662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457200" y="275165"/>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Arial"/>
              <a:buNone/>
              <a:defRPr sz="4400" b="0" i="0" u="none" strike="noStrike" cap="none">
                <a:solidFill>
                  <a:srgbClr val="FFFFFF"/>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18" name="Shape 118"/>
          <p:cNvSpPr txBox="1">
            <a:spLocks noGrp="1"/>
          </p:cNvSpPr>
          <p:nvPr>
            <p:ph type="body" idx="1"/>
          </p:nvPr>
        </p:nvSpPr>
        <p:spPr>
          <a:xfrm>
            <a:off x="457200" y="1534583"/>
            <a:ext cx="4040100" cy="641399"/>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Arial"/>
                <a:ea typeface="Arial"/>
                <a:cs typeface="Arial"/>
                <a:sym typeface="Arial"/>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Arial"/>
                <a:ea typeface="Arial"/>
                <a:cs typeface="Arial"/>
                <a:sym typeface="Arial"/>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body" idx="2"/>
          </p:nvPr>
        </p:nvSpPr>
        <p:spPr>
          <a:xfrm>
            <a:off x="457200" y="2175933"/>
            <a:ext cx="4040100" cy="3949800"/>
          </a:xfrm>
          <a:prstGeom prst="rect">
            <a:avLst/>
          </a:prstGeom>
          <a:noFill/>
          <a:ln>
            <a:noFill/>
          </a:ln>
        </p:spPr>
        <p:txBody>
          <a:bodyPr lIns="91425" tIns="91425" rIns="91425" bIns="91425" anchor="t" anchorCtr="0"/>
          <a:lstStyle>
            <a:lvl1pPr marL="342900" marR="0" lvl="0"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1pPr>
            <a:lvl2pPr marL="742950" marR="0" lvl="1" indent="-5715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body" idx="3"/>
          </p:nvPr>
        </p:nvSpPr>
        <p:spPr>
          <a:xfrm>
            <a:off x="4645026" y="1534583"/>
            <a:ext cx="4041899" cy="641399"/>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Arial"/>
                <a:ea typeface="Arial"/>
                <a:cs typeface="Arial"/>
                <a:sym typeface="Arial"/>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Arial"/>
                <a:ea typeface="Arial"/>
                <a:cs typeface="Arial"/>
                <a:sym typeface="Arial"/>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body" idx="4"/>
          </p:nvPr>
        </p:nvSpPr>
        <p:spPr>
          <a:xfrm>
            <a:off x="4645026" y="2175933"/>
            <a:ext cx="4041899" cy="3949800"/>
          </a:xfrm>
          <a:prstGeom prst="rect">
            <a:avLst/>
          </a:prstGeom>
          <a:noFill/>
          <a:ln>
            <a:noFill/>
          </a:ln>
        </p:spPr>
        <p:txBody>
          <a:bodyPr lIns="91425" tIns="91425" rIns="91425" bIns="91425" anchor="t" anchorCtr="0"/>
          <a:lstStyle>
            <a:lvl1pPr marL="342900" marR="0" lvl="0"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1pPr>
            <a:lvl2pPr marL="742950" marR="0" lvl="1" indent="-5715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sldNum" idx="12"/>
          </p:nvPr>
        </p:nvSpPr>
        <p:spPr>
          <a:xfrm>
            <a:off x="6553200" y="6356351"/>
            <a:ext cx="2133600" cy="3662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6"/>
        <p:cNvGrpSpPr/>
        <p:nvPr/>
      </p:nvGrpSpPr>
      <p:grpSpPr>
        <a:xfrm>
          <a:off x="0" y="0"/>
          <a:ext cx="0" cy="0"/>
          <a:chOff x="0" y="0"/>
          <a:chExt cx="0" cy="0"/>
        </a:xfrm>
      </p:grpSpPr>
      <p:sp>
        <p:nvSpPr>
          <p:cNvPr id="127" name="Shape 127"/>
          <p:cNvSpPr txBox="1">
            <a:spLocks noGrp="1"/>
          </p:cNvSpPr>
          <p:nvPr>
            <p:ph type="sldNum" idx="12"/>
          </p:nvPr>
        </p:nvSpPr>
        <p:spPr>
          <a:xfrm>
            <a:off x="6553200" y="6356351"/>
            <a:ext cx="2133600" cy="3662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457200" y="273052"/>
            <a:ext cx="3008400" cy="11619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FFFFFF"/>
              </a:buClr>
              <a:buFont typeface="Arial"/>
              <a:buNone/>
              <a:defRPr sz="2000" b="1" i="0" u="none" strike="noStrike" cap="none">
                <a:solidFill>
                  <a:srgbClr val="FFFFFF"/>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30" name="Shape 130"/>
          <p:cNvSpPr txBox="1">
            <a:spLocks noGrp="1"/>
          </p:cNvSpPr>
          <p:nvPr>
            <p:ph type="body" idx="1"/>
          </p:nvPr>
        </p:nvSpPr>
        <p:spPr>
          <a:xfrm>
            <a:off x="3575050" y="1649956"/>
            <a:ext cx="5111700" cy="44757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1" name="Shape 131"/>
          <p:cNvSpPr txBox="1">
            <a:spLocks noGrp="1"/>
          </p:cNvSpPr>
          <p:nvPr>
            <p:ph type="body" idx="2"/>
          </p:nvPr>
        </p:nvSpPr>
        <p:spPr>
          <a:xfrm>
            <a:off x="457200" y="1756788"/>
            <a:ext cx="3008400" cy="4368900"/>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Arial"/>
                <a:ea typeface="Arial"/>
                <a:cs typeface="Arial"/>
                <a:sym typeface="Arial"/>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Arial"/>
                <a:ea typeface="Arial"/>
                <a:cs typeface="Arial"/>
                <a:sym typeface="Arial"/>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32" name="Shape 132"/>
          <p:cNvSpPr txBox="1">
            <a:spLocks noGrp="1"/>
          </p:cNvSpPr>
          <p:nvPr>
            <p:ph type="sldNum" idx="12"/>
          </p:nvPr>
        </p:nvSpPr>
        <p:spPr>
          <a:xfrm>
            <a:off x="6553200" y="6356351"/>
            <a:ext cx="2133600" cy="3662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792288" y="4800600"/>
            <a:ext cx="5486400" cy="5673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FFFFFF"/>
              </a:buClr>
              <a:buFont typeface="Arial"/>
              <a:buNone/>
              <a:defRPr sz="2000" b="1" i="0" u="none" strike="noStrike" cap="none">
                <a:solidFill>
                  <a:srgbClr val="FFFFFF"/>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35" name="Shape 135"/>
          <p:cNvSpPr>
            <a:spLocks noGrp="1"/>
          </p:cNvSpPr>
          <p:nvPr>
            <p:ph type="pic" idx="2"/>
          </p:nvPr>
        </p:nvSpPr>
        <p:spPr>
          <a:xfrm>
            <a:off x="1792288" y="1721175"/>
            <a:ext cx="5486400" cy="30075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6" name="Shape 136"/>
          <p:cNvSpPr txBox="1">
            <a:spLocks noGrp="1"/>
          </p:cNvSpPr>
          <p:nvPr>
            <p:ph type="body" idx="1"/>
          </p:nvPr>
        </p:nvSpPr>
        <p:spPr>
          <a:xfrm>
            <a:off x="1792288" y="5367867"/>
            <a:ext cx="5486400" cy="804300"/>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Arial"/>
                <a:ea typeface="Arial"/>
                <a:cs typeface="Arial"/>
                <a:sym typeface="Arial"/>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Arial"/>
                <a:ea typeface="Arial"/>
                <a:cs typeface="Arial"/>
                <a:sym typeface="Arial"/>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37" name="Shape 137"/>
          <p:cNvSpPr txBox="1">
            <a:spLocks noGrp="1"/>
          </p:cNvSpPr>
          <p:nvPr>
            <p:ph type="sldNum" idx="12"/>
          </p:nvPr>
        </p:nvSpPr>
        <p:spPr>
          <a:xfrm>
            <a:off x="6553200" y="6356351"/>
            <a:ext cx="2133600" cy="3662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 Id="rId9" Type="http://schemas.openxmlformats.org/officeDocument/2006/relationships/theme" Target="../theme/theme2.xml"/><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theme" Target="../theme/theme3.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rial"/>
                <a:ea typeface="Arial"/>
                <a:cs typeface="Arial"/>
                <a:sym typeface="Arial"/>
              </a:defRPr>
            </a:lvl1pPr>
            <a:lvl2pPr marL="742950" marR="0" lvl="1" indent="-8255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rial"/>
                <a:ea typeface="Arial"/>
                <a:cs typeface="Arial"/>
                <a:sym typeface="Arial"/>
              </a:defRPr>
            </a:lvl2pPr>
            <a:lvl3pPr marL="1143000" marR="0" lvl="2" indent="-254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rial"/>
                <a:ea typeface="Arial"/>
                <a:cs typeface="Arial"/>
                <a:sym typeface="Arial"/>
              </a:defRPr>
            </a:lvl3pPr>
            <a:lvl4pPr marL="1600200" marR="0" lvl="3" indent="-254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rial"/>
                <a:ea typeface="Arial"/>
                <a:cs typeface="Arial"/>
                <a:sym typeface="Arial"/>
              </a:defRPr>
            </a:lvl4pPr>
            <a:lvl5pPr marL="2057400" marR="0" lvl="4" indent="-25400" algn="l" rtl="0">
              <a:lnSpc>
                <a:spcPct val="100000"/>
              </a:lnSpc>
              <a:spcBef>
                <a:spcPts val="320"/>
              </a:spcBef>
              <a:spcAft>
                <a:spcPts val="0"/>
              </a:spcAft>
              <a:buClr>
                <a:srgbClr val="595959"/>
              </a:buClr>
              <a:buSzPct val="100000"/>
              <a:buFont typeface="Arial"/>
              <a:buChar char="»"/>
              <a:defRPr sz="1600" b="0" i="0" u="none" strike="noStrike" cap="none">
                <a:solidFill>
                  <a:srgbClr val="595959"/>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1"/>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96"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Shape 101"/>
          <p:cNvSpPr/>
          <p:nvPr/>
        </p:nvSpPr>
        <p:spPr>
          <a:xfrm>
            <a:off x="-34325" y="0"/>
            <a:ext cx="9178200" cy="1600200"/>
          </a:xfrm>
          <a:prstGeom prst="rect">
            <a:avLst/>
          </a:prstGeom>
          <a:solidFill>
            <a:srgbClr val="100E2F"/>
          </a:solidFill>
          <a:ln w="9525" cap="flat" cmpd="sng">
            <a:solidFill>
              <a:srgbClr val="FABD17"/>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02" name="Shape 102"/>
          <p:cNvSpPr txBox="1">
            <a:spLocks noGrp="1"/>
          </p:cNvSpPr>
          <p:nvPr>
            <p:ph type="title"/>
          </p:nvPr>
        </p:nvSpPr>
        <p:spPr>
          <a:xfrm>
            <a:off x="457200" y="275165"/>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Arial"/>
              <a:buNone/>
              <a:defRPr sz="4400" b="0" i="0" u="none" strike="noStrike" cap="none">
                <a:solidFill>
                  <a:srgbClr val="FFFFFF"/>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03" name="Shape 103"/>
          <p:cNvSpPr txBox="1">
            <a:spLocks noGrp="1"/>
          </p:cNvSpPr>
          <p:nvPr>
            <p:ph type="body" idx="1"/>
          </p:nvPr>
        </p:nvSpPr>
        <p:spPr>
          <a:xfrm>
            <a:off x="457200" y="1659035"/>
            <a:ext cx="8229600" cy="4525500"/>
          </a:xfrm>
          <a:prstGeom prst="rect">
            <a:avLst/>
          </a:prstGeom>
          <a:noFill/>
          <a:ln>
            <a:noFill/>
          </a:ln>
        </p:spPr>
        <p:txBody>
          <a:bodyPr lIns="91425" tIns="91425" rIns="91425" bIns="91425" anchor="t" anchorCtr="0"/>
          <a:lstStyle>
            <a:lvl1pPr marL="342900" marR="0" lvl="0" indent="-1397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8255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05" name="Shape 105"/>
          <p:cNvSpPr txBox="1"/>
          <p:nvPr/>
        </p:nvSpPr>
        <p:spPr>
          <a:xfrm>
            <a:off x="2932771" y="6507262"/>
            <a:ext cx="2921619" cy="3077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F7F7F"/>
              </a:buClr>
              <a:buSzPct val="25000"/>
              <a:buFont typeface="Calibri"/>
              <a:buNone/>
            </a:pPr>
            <a:r>
              <a:rPr lang="en-US" sz="1400" b="0" i="0" u="none" strike="noStrike" cap="none" dirty="0">
                <a:solidFill>
                  <a:srgbClr val="7F7F7F"/>
                </a:solidFill>
                <a:latin typeface="Calibri"/>
                <a:ea typeface="Calibri"/>
                <a:cs typeface="Calibri"/>
                <a:sym typeface="Calibri"/>
              </a:rPr>
              <a:t>Bridging Math </a:t>
            </a:r>
            <a:r>
              <a:rPr lang="en-US" sz="1400" b="0" i="0" u="none" strike="noStrike" cap="none" dirty="0" smtClean="0">
                <a:solidFill>
                  <a:srgbClr val="7F7F7F"/>
                </a:solidFill>
                <a:latin typeface="Calibri"/>
                <a:ea typeface="Calibri"/>
                <a:cs typeface="Calibri"/>
                <a:sym typeface="Calibri"/>
              </a:rPr>
              <a:t>Practices – Module 3</a:t>
            </a:r>
            <a:endParaRPr lang="en-US" sz="1400" b="0" i="0" u="none" strike="noStrike" cap="none" dirty="0">
              <a:solidFill>
                <a:srgbClr val="7F7F7F"/>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8" r:id="rId7"/>
    <p:sldLayoutId id="2147483669" r:id="rId8"/>
  </p:sldLayoutIdLs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3"/>
        <p:cNvGrpSpPr/>
        <p:nvPr/>
      </p:nvGrpSpPr>
      <p:grpSpPr>
        <a:xfrm>
          <a:off x="0" y="0"/>
          <a:ext cx="0" cy="0"/>
          <a:chOff x="0" y="0"/>
          <a:chExt cx="0" cy="0"/>
        </a:xfrm>
      </p:grpSpPr>
      <p:sp>
        <p:nvSpPr>
          <p:cNvPr id="234" name="Shape 234"/>
          <p:cNvSpPr/>
          <p:nvPr/>
        </p:nvSpPr>
        <p:spPr>
          <a:xfrm>
            <a:off x="-34325" y="0"/>
            <a:ext cx="9178200" cy="1600200"/>
          </a:xfrm>
          <a:prstGeom prst="rect">
            <a:avLst/>
          </a:prstGeom>
          <a:solidFill>
            <a:srgbClr val="100E2F"/>
          </a:solidFill>
          <a:ln w="9525" cap="flat" cmpd="sng">
            <a:solidFill>
              <a:srgbClr val="FABD17"/>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35" name="Shape 235"/>
          <p:cNvSpPr txBox="1">
            <a:spLocks noGrp="1"/>
          </p:cNvSpPr>
          <p:nvPr>
            <p:ph type="title"/>
          </p:nvPr>
        </p:nvSpPr>
        <p:spPr>
          <a:xfrm>
            <a:off x="457200" y="275165"/>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Arial"/>
              <a:buNone/>
              <a:defRPr sz="4400" b="0" i="0" u="none" strike="noStrike" cap="none">
                <a:solidFill>
                  <a:srgbClr val="FFFFFF"/>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36" name="Shape 236"/>
          <p:cNvSpPr txBox="1">
            <a:spLocks noGrp="1"/>
          </p:cNvSpPr>
          <p:nvPr>
            <p:ph type="body" idx="1"/>
          </p:nvPr>
        </p:nvSpPr>
        <p:spPr>
          <a:xfrm>
            <a:off x="457200" y="1659035"/>
            <a:ext cx="8229600" cy="4525500"/>
          </a:xfrm>
          <a:prstGeom prst="rect">
            <a:avLst/>
          </a:prstGeom>
          <a:noFill/>
          <a:ln>
            <a:noFill/>
          </a:ln>
        </p:spPr>
        <p:txBody>
          <a:bodyPr lIns="91425" tIns="91425" rIns="91425" bIns="91425" anchor="t" anchorCtr="0"/>
          <a:lstStyle>
            <a:lvl1pPr marL="342900" marR="0" lvl="0" indent="-1397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8255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38" name="Shape 238"/>
          <p:cNvSpPr txBox="1"/>
          <p:nvPr/>
        </p:nvSpPr>
        <p:spPr>
          <a:xfrm>
            <a:off x="3074210" y="6507262"/>
            <a:ext cx="2694300" cy="3077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F7F7F"/>
              </a:buClr>
              <a:buSzPct val="25000"/>
              <a:buFont typeface="Calibri"/>
              <a:buNone/>
            </a:pPr>
            <a:r>
              <a:rPr lang="en-US" sz="1400" b="0" i="0" u="none" strike="noStrike" cap="none">
                <a:solidFill>
                  <a:srgbClr val="7F7F7F"/>
                </a:solidFill>
                <a:latin typeface="Calibri"/>
                <a:ea typeface="Calibri"/>
                <a:cs typeface="Calibri"/>
                <a:sym typeface="Calibri"/>
              </a:rPr>
              <a:t>Bridging Math Practices Project</a:t>
            </a: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8" r:id="rId6"/>
    <p:sldLayoutId id="2147483689" r:id="rId7"/>
    <p:sldLayoutId id="2147483690" r:id="rId8"/>
  </p:sldLayoutIdLs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7.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hyperlink" Target="https://drive.google.com/file/d/0B4BNJ0aH5p6qRmJtTFlIVkE0NUtOZExHUGNqU0EyazVmZjEw/view?usp=sharing" TargetMode="External"/><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microsoft.com/office/2007/relationships/hdphoto" Target="../media/hdphoto1.wdp"/><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1.bin"/><Relationship Id="rId5" Type="http://schemas.openxmlformats.org/officeDocument/2006/relationships/image" Target="../media/image3.emf"/><Relationship Id="rId6" Type="http://schemas.openxmlformats.org/officeDocument/2006/relationships/oleObject" Target="../embeddings/oleObject2.bin"/><Relationship Id="rId7" Type="http://schemas.openxmlformats.org/officeDocument/2006/relationships/image" Target="../media/image4.emf"/><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p:nvPr/>
        </p:nvSpPr>
        <p:spPr>
          <a:xfrm>
            <a:off x="457200" y="890850"/>
            <a:ext cx="8521699" cy="238574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400" b="0" i="0" u="none" strike="noStrike" cap="none" dirty="0">
                <a:solidFill>
                  <a:schemeClr val="dk1"/>
                </a:solidFill>
                <a:latin typeface="Arial"/>
                <a:ea typeface="Arial"/>
                <a:cs typeface="Arial"/>
                <a:sym typeface="Arial"/>
              </a:rPr>
              <a:t>Module </a:t>
            </a:r>
            <a:r>
              <a:rPr lang="en-US" sz="4400" b="0" i="0" u="none" strike="noStrike" cap="none" dirty="0" smtClean="0">
                <a:solidFill>
                  <a:schemeClr val="dk1"/>
                </a:solidFill>
                <a:latin typeface="Arial"/>
                <a:ea typeface="Arial"/>
                <a:cs typeface="Arial"/>
                <a:sym typeface="Arial"/>
              </a:rPr>
              <a:t>3 </a:t>
            </a:r>
            <a:endParaRPr lang="en-US" sz="4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ct val="25000"/>
              <a:buFont typeface="Arial"/>
              <a:buNone/>
            </a:pPr>
            <a:r>
              <a:rPr lang="en-US" sz="4400" b="0" i="0" u="none" strike="noStrike" cap="none" dirty="0">
                <a:solidFill>
                  <a:schemeClr val="dk1"/>
                </a:solidFill>
                <a:latin typeface="Arial"/>
                <a:ea typeface="Arial"/>
                <a:cs typeface="Arial"/>
                <a:sym typeface="Arial"/>
              </a:rPr>
              <a:t>Focus on </a:t>
            </a:r>
            <a:r>
              <a:rPr lang="en-US" sz="4400" b="0" i="0" u="none" strike="noStrike" cap="none" dirty="0" smtClean="0">
                <a:solidFill>
                  <a:schemeClr val="dk1"/>
                </a:solidFill>
                <a:latin typeface="Arial"/>
                <a:ea typeface="Arial"/>
                <a:cs typeface="Arial"/>
                <a:sym typeface="Arial"/>
              </a:rPr>
              <a:t>Implementation – Norms and Routines to Prompt and Support Argumentation</a:t>
            </a:r>
            <a:endParaRPr lang="en-US" sz="4400" b="0" i="0" u="none" strike="noStrike" cap="none" dirty="0">
              <a:solidFill>
                <a:schemeClr val="dk1"/>
              </a:solidFill>
              <a:latin typeface="Arial"/>
              <a:ea typeface="Arial"/>
              <a:cs typeface="Arial"/>
              <a:sym typeface="Arial"/>
            </a:endParaRPr>
          </a:p>
        </p:txBody>
      </p:sp>
      <p:sp>
        <p:nvSpPr>
          <p:cNvPr id="284" name="Shape 284"/>
          <p:cNvSpPr txBox="1"/>
          <p:nvPr/>
        </p:nvSpPr>
        <p:spPr>
          <a:xfrm>
            <a:off x="2243141" y="3938949"/>
            <a:ext cx="6735757" cy="1719782"/>
          </a:xfrm>
          <a:prstGeom prst="rect">
            <a:avLst/>
          </a:prstGeom>
          <a:noFill/>
          <a:ln>
            <a:noFill/>
          </a:ln>
        </p:spPr>
        <p:txBody>
          <a:bodyPr lIns="91425" tIns="45700" rIns="91425" bIns="45700" anchor="ctr" anchorCtr="0">
            <a:noAutofit/>
          </a:bodyPr>
          <a:lstStyle/>
          <a:p>
            <a:pPr lvl="0">
              <a:buClr>
                <a:srgbClr val="BFBFBF"/>
              </a:buClr>
              <a:buSzPct val="25000"/>
            </a:pPr>
            <a:r>
              <a:rPr lang="en-US" sz="2200" i="1" dirty="0" smtClean="0"/>
              <a:t>“A </a:t>
            </a:r>
            <a:r>
              <a:rPr lang="en-US" sz="2200" i="1" dirty="0"/>
              <a:t>culture of thinking produces the feelings, energy, and even joy that can propel learning forward and motivate us to do what at times can be hard and challenging mental </a:t>
            </a:r>
            <a:r>
              <a:rPr lang="en-US" sz="2200" i="1" dirty="0" smtClean="0"/>
              <a:t>work.”   		</a:t>
            </a:r>
            <a:r>
              <a:rPr lang="en-US" sz="2000" i="1" dirty="0" smtClean="0"/>
              <a:t>~</a:t>
            </a:r>
            <a:r>
              <a:rPr lang="en-US" sz="2000" dirty="0" smtClean="0"/>
              <a:t>Ron </a:t>
            </a:r>
            <a:r>
              <a:rPr lang="en-US" sz="2000" dirty="0" err="1"/>
              <a:t>Ritchhart</a:t>
            </a:r>
            <a:endParaRPr lang="en-US" sz="2000" b="1" i="1" dirty="0">
              <a:latin typeface="+mn-lt"/>
              <a:ea typeface="Corsiva"/>
              <a:cs typeface="Corsiva"/>
              <a:sym typeface="Corsiva"/>
            </a:endParaRPr>
          </a:p>
        </p:txBody>
      </p:sp>
      <p:sp>
        <p:nvSpPr>
          <p:cNvPr id="4" name="TextBox 3"/>
          <p:cNvSpPr txBox="1"/>
          <p:nvPr/>
        </p:nvSpPr>
        <p:spPr>
          <a:xfrm>
            <a:off x="190500" y="6094741"/>
            <a:ext cx="2933700" cy="523220"/>
          </a:xfrm>
          <a:prstGeom prst="rect">
            <a:avLst/>
          </a:prstGeom>
          <a:noFill/>
        </p:spPr>
        <p:txBody>
          <a:bodyPr wrap="square" rtlCol="0">
            <a:spAutoFit/>
          </a:bodyPr>
          <a:lstStyle/>
          <a:p>
            <a:r>
              <a:rPr lang="en-US" dirty="0" smtClean="0">
                <a:solidFill>
                  <a:schemeClr val="bg1"/>
                </a:solidFill>
              </a:rPr>
              <a:t>Bridging Math Practices</a:t>
            </a:r>
          </a:p>
          <a:p>
            <a:r>
              <a:rPr lang="en-US" dirty="0" smtClean="0">
                <a:solidFill>
                  <a:schemeClr val="bg1"/>
                </a:solidFill>
              </a:rPr>
              <a:t>Math-Science Partnership Grant</a:t>
            </a:r>
            <a:endParaRPr lang="en-US" dirty="0">
              <a:solidFill>
                <a:schemeClr val="bg1"/>
              </a:solidFill>
            </a:endParaRPr>
          </a:p>
        </p:txBody>
      </p:sp>
      <p:pic>
        <p:nvPicPr>
          <p:cNvPr id="6" name="Picture 5"/>
          <p:cNvPicPr>
            <a:picLocks noChangeAspect="1"/>
          </p:cNvPicPr>
          <p:nvPr/>
        </p:nvPicPr>
        <p:blipFill>
          <a:blip r:embed="rId3">
            <a:duotone>
              <a:schemeClr val="bg2">
                <a:shade val="45000"/>
                <a:satMod val="135000"/>
              </a:schemeClr>
              <a:prstClr val="white"/>
            </a:duotone>
          </a:blip>
          <a:stretch>
            <a:fillRect/>
          </a:stretch>
        </p:blipFill>
        <p:spPr>
          <a:xfrm>
            <a:off x="190500" y="3557587"/>
            <a:ext cx="1843087" cy="184308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119921" y="275165"/>
            <a:ext cx="8919148"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4400" b="0" i="0" u="none" strike="noStrike" cap="none" dirty="0">
                <a:solidFill>
                  <a:srgbClr val="FFFFFF"/>
                </a:solidFill>
                <a:latin typeface="Arial"/>
                <a:ea typeface="Arial"/>
                <a:cs typeface="Arial"/>
                <a:sym typeface="Arial"/>
              </a:rPr>
              <a:t>Classroom Norms for Argumentation</a:t>
            </a:r>
          </a:p>
        </p:txBody>
      </p:sp>
      <p:pic>
        <p:nvPicPr>
          <p:cNvPr id="355" name="Shape 355"/>
          <p:cNvPicPr preferRelativeResize="0">
            <a:picLocks noChangeAspect="1"/>
          </p:cNvPicPr>
          <p:nvPr/>
        </p:nvPicPr>
        <p:blipFill rotWithShape="1">
          <a:blip r:embed="rId3">
            <a:alphaModFix/>
          </a:blip>
          <a:srcRect/>
          <a:stretch/>
        </p:blipFill>
        <p:spPr>
          <a:xfrm>
            <a:off x="795350" y="1895135"/>
            <a:ext cx="5212080" cy="2932347"/>
          </a:xfrm>
          <a:prstGeom prst="rect">
            <a:avLst/>
          </a:prstGeom>
          <a:noFill/>
          <a:ln>
            <a:noFill/>
          </a:ln>
        </p:spPr>
      </p:pic>
      <p:sp>
        <p:nvSpPr>
          <p:cNvPr id="3" name="TextBox 2"/>
          <p:cNvSpPr txBox="1"/>
          <p:nvPr/>
        </p:nvSpPr>
        <p:spPr>
          <a:xfrm>
            <a:off x="4876800" y="5010150"/>
            <a:ext cx="3733800" cy="400110"/>
          </a:xfrm>
          <a:prstGeom prst="rect">
            <a:avLst/>
          </a:prstGeom>
          <a:noFill/>
        </p:spPr>
        <p:txBody>
          <a:bodyPr wrap="square" rtlCol="0">
            <a:spAutoFit/>
          </a:bodyPr>
          <a:lstStyle/>
          <a:p>
            <a:r>
              <a:rPr lang="en-US" sz="2000" u="sng" dirty="0"/>
              <a:t>https://</a:t>
            </a:r>
            <a:r>
              <a:rPr lang="en-US" sz="2000" u="sng" dirty="0" err="1"/>
              <a:t>youtu.be</a:t>
            </a:r>
            <a:r>
              <a:rPr lang="en-US" sz="2000" u="sng" dirty="0"/>
              <a:t>/I1nzLeGpdDc</a:t>
            </a:r>
            <a:endParaRPr lang="en-US" sz="20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Debrief of Video</a:t>
            </a:r>
            <a:endParaRPr lang="en-US" dirty="0"/>
          </a:p>
        </p:txBody>
      </p:sp>
      <p:sp>
        <p:nvSpPr>
          <p:cNvPr id="7" name="Text Placeholder 6"/>
          <p:cNvSpPr>
            <a:spLocks noGrp="1"/>
          </p:cNvSpPr>
          <p:nvPr>
            <p:ph type="body" idx="1"/>
          </p:nvPr>
        </p:nvSpPr>
        <p:spPr/>
        <p:txBody>
          <a:bodyPr/>
          <a:lstStyle/>
          <a:p>
            <a:pPr marL="457200" lvl="0" indent="-381000">
              <a:lnSpc>
                <a:spcPct val="115000"/>
              </a:lnSpc>
              <a:spcBef>
                <a:spcPts val="0"/>
              </a:spcBef>
              <a:spcAft>
                <a:spcPts val="600"/>
              </a:spcAft>
              <a:buFont typeface="Arial"/>
              <a:buAutoNum type="arabicPeriod"/>
            </a:pPr>
            <a:r>
              <a:rPr lang="en-US" sz="2400" dirty="0"/>
              <a:t>What moves do you see the teacher making to help promote a culture of thinking</a:t>
            </a:r>
            <a:r>
              <a:rPr lang="en-US" sz="2400" dirty="0" smtClean="0"/>
              <a:t>?</a:t>
            </a:r>
          </a:p>
          <a:p>
            <a:pPr marL="457200" indent="-381000">
              <a:lnSpc>
                <a:spcPct val="115000"/>
              </a:lnSpc>
              <a:spcBef>
                <a:spcPts val="0"/>
              </a:spcBef>
              <a:spcAft>
                <a:spcPts val="600"/>
              </a:spcAft>
              <a:buFont typeface="Arial"/>
              <a:buAutoNum type="arabicPeriod"/>
            </a:pPr>
            <a:r>
              <a:rPr lang="en-US" sz="2400" dirty="0" smtClean="0"/>
              <a:t>What </a:t>
            </a:r>
            <a:r>
              <a:rPr lang="en-US" sz="2400" dirty="0"/>
              <a:t>do you see students saying or doing that relates </a:t>
            </a:r>
            <a:r>
              <a:rPr lang="en-US" sz="2400" dirty="0" smtClean="0"/>
              <a:t>a culture of thinking?</a:t>
            </a:r>
          </a:p>
          <a:p>
            <a:pPr marL="457200" indent="-381000">
              <a:lnSpc>
                <a:spcPct val="115000"/>
              </a:lnSpc>
              <a:spcBef>
                <a:spcPts val="0"/>
              </a:spcBef>
              <a:spcAft>
                <a:spcPts val="600"/>
              </a:spcAft>
              <a:buFont typeface="Arial"/>
              <a:buAutoNum type="arabicPeriod"/>
            </a:pPr>
            <a:r>
              <a:rPr lang="en-US" sz="2400" dirty="0" smtClean="0"/>
              <a:t>What </a:t>
            </a:r>
            <a:r>
              <a:rPr lang="en-US" sz="2400" dirty="0"/>
              <a:t>norms may have been previously established </a:t>
            </a:r>
            <a:r>
              <a:rPr lang="en-US" sz="2400" dirty="0" smtClean="0"/>
              <a:t>in this class to support this interaction? What evidence does the video provide?</a:t>
            </a:r>
          </a:p>
          <a:p>
            <a:pPr marL="457200" indent="-381000">
              <a:lnSpc>
                <a:spcPct val="115000"/>
              </a:lnSpc>
              <a:spcBef>
                <a:spcPts val="0"/>
              </a:spcBef>
              <a:spcAft>
                <a:spcPts val="600"/>
              </a:spcAft>
              <a:buFont typeface="Arial"/>
              <a:buAutoNum type="arabicPeriod"/>
            </a:pPr>
            <a:r>
              <a:rPr lang="en-US" sz="2400" dirty="0" smtClean="0"/>
              <a:t>What questions would you want to ask the teacher of this class?  </a:t>
            </a:r>
            <a:endParaRPr lang="en-US" sz="2400" dirty="0"/>
          </a:p>
          <a:p>
            <a:pPr marL="457200" lvl="0" indent="-381000">
              <a:lnSpc>
                <a:spcPct val="115000"/>
              </a:lnSpc>
              <a:spcBef>
                <a:spcPts val="0"/>
              </a:spcBef>
              <a:buFont typeface="Arial"/>
              <a:buAutoNum type="arabicPeriod"/>
            </a:pPr>
            <a:endParaRPr lang="en-US" dirty="0"/>
          </a:p>
        </p:txBody>
      </p:sp>
    </p:spTree>
    <p:extLst>
      <p:ext uri="{BB962C8B-B14F-4D97-AF65-F5344CB8AC3E}">
        <p14:creationId xmlns:p14="http://schemas.microsoft.com/office/powerpoint/2010/main" val="230143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Shape 372"/>
          <p:cNvSpPr txBox="1">
            <a:spLocks noGrp="1"/>
          </p:cNvSpPr>
          <p:nvPr>
            <p:ph type="title"/>
          </p:nvPr>
        </p:nvSpPr>
        <p:spPr>
          <a:xfrm>
            <a:off x="457200" y="275165"/>
            <a:ext cx="8229600" cy="1143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4400" b="0" i="0" u="none" strike="noStrike" cap="none" dirty="0" smtClean="0">
                <a:solidFill>
                  <a:srgbClr val="FFFFFF"/>
                </a:solidFill>
                <a:latin typeface="Arial"/>
                <a:ea typeface="Arial"/>
                <a:cs typeface="Arial"/>
                <a:sym typeface="Arial"/>
              </a:rPr>
              <a:t>Norms to </a:t>
            </a:r>
            <a:r>
              <a:rPr lang="en-US" sz="4400" b="0" i="0" u="none" strike="noStrike" cap="none" dirty="0">
                <a:solidFill>
                  <a:srgbClr val="FFFFFF"/>
                </a:solidFill>
                <a:latin typeface="Arial"/>
                <a:ea typeface="Arial"/>
                <a:cs typeface="Arial"/>
                <a:sym typeface="Arial"/>
              </a:rPr>
              <a:t>Support A Culture of </a:t>
            </a:r>
            <a:r>
              <a:rPr lang="en-US" sz="4400" b="0" i="0" u="none" strike="noStrike" cap="none" dirty="0" smtClean="0">
                <a:solidFill>
                  <a:srgbClr val="FFFFFF"/>
                </a:solidFill>
                <a:latin typeface="Arial"/>
                <a:ea typeface="Arial"/>
                <a:cs typeface="Arial"/>
                <a:sym typeface="Arial"/>
              </a:rPr>
              <a:t>Thinking – Summary thoughts</a:t>
            </a:r>
            <a:endParaRPr lang="en-US" sz="4400" b="0" i="0" u="none" strike="noStrike" cap="none" dirty="0">
              <a:solidFill>
                <a:srgbClr val="FFFFFF"/>
              </a:solidFill>
              <a:latin typeface="Arial"/>
              <a:ea typeface="Arial"/>
              <a:cs typeface="Arial"/>
              <a:sym typeface="Arial"/>
            </a:endParaRPr>
          </a:p>
        </p:txBody>
      </p:sp>
      <p:sp>
        <p:nvSpPr>
          <p:cNvPr id="374" name="Shape 374"/>
          <p:cNvSpPr txBox="1">
            <a:spLocks noGrp="1"/>
          </p:cNvSpPr>
          <p:nvPr>
            <p:ph type="body" idx="1"/>
          </p:nvPr>
        </p:nvSpPr>
        <p:spPr>
          <a:xfrm>
            <a:off x="407425" y="1729500"/>
            <a:ext cx="8622600" cy="4626900"/>
          </a:xfrm>
          <a:prstGeom prst="rect">
            <a:avLst/>
          </a:prstGeom>
          <a:noFill/>
          <a:ln>
            <a:noFill/>
          </a:ln>
        </p:spPr>
        <p:txBody>
          <a:bodyPr lIns="91425" tIns="91425" rIns="91425" bIns="91425" anchor="t" anchorCtr="0">
            <a:noAutofit/>
          </a:bodyPr>
          <a:lstStyle/>
          <a:p>
            <a:pPr marL="457200" marR="0" lvl="0" indent="-381000" algn="l" rtl="0">
              <a:lnSpc>
                <a:spcPct val="100000"/>
              </a:lnSpc>
              <a:spcBef>
                <a:spcPts val="0"/>
              </a:spcBef>
              <a:spcAft>
                <a:spcPts val="0"/>
              </a:spcAft>
              <a:buClr>
                <a:schemeClr val="dk1"/>
              </a:buClr>
              <a:buSzPct val="100000"/>
              <a:buFont typeface="Arial"/>
              <a:buChar char="•"/>
            </a:pPr>
            <a:endParaRPr sz="24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4"/>
                                        </p:tgtEl>
                                        <p:attrNameLst>
                                          <p:attrName>style.visibility</p:attrName>
                                        </p:attrNameLst>
                                      </p:cBhvr>
                                      <p:to>
                                        <p:strVal val="visible"/>
                                      </p:to>
                                    </p:set>
                                    <p:animEffect transition="in" filter="fade">
                                      <p:cBhvr>
                                        <p:cTn id="7" dur="1000"/>
                                        <p:tgtEl>
                                          <p:spTgt spid="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457200" y="275165"/>
            <a:ext cx="8229600" cy="1143000"/>
          </a:xfrm>
          <a:prstGeom prst="rect">
            <a:avLst/>
          </a:prstGeom>
        </p:spPr>
        <p:txBody>
          <a:bodyPr lIns="91425" tIns="91425" rIns="91425" bIns="91425" anchor="ctr" anchorCtr="0">
            <a:noAutofit/>
          </a:bodyPr>
          <a:lstStyle/>
          <a:p>
            <a:pPr lvl="0">
              <a:spcBef>
                <a:spcPts val="0"/>
              </a:spcBef>
              <a:buNone/>
            </a:pPr>
            <a:r>
              <a:rPr lang="en-US" dirty="0"/>
              <a:t>Shifting Gears to </a:t>
            </a:r>
          </a:p>
          <a:p>
            <a:pPr lvl="0">
              <a:spcBef>
                <a:spcPts val="0"/>
              </a:spcBef>
              <a:buNone/>
            </a:pPr>
            <a:r>
              <a:rPr lang="en-US" dirty="0">
                <a:solidFill>
                  <a:schemeClr val="bg1"/>
                </a:solidFill>
              </a:rPr>
              <a:t>Pedagogical Routines</a:t>
            </a:r>
          </a:p>
        </p:txBody>
      </p:sp>
      <p:sp>
        <p:nvSpPr>
          <p:cNvPr id="381" name="Shape 381"/>
          <p:cNvSpPr txBox="1">
            <a:spLocks noGrp="1"/>
          </p:cNvSpPr>
          <p:nvPr>
            <p:ph type="body" idx="1"/>
          </p:nvPr>
        </p:nvSpPr>
        <p:spPr>
          <a:xfrm>
            <a:off x="457200" y="2514599"/>
            <a:ext cx="4416300" cy="3669775"/>
          </a:xfrm>
          <a:prstGeom prst="rect">
            <a:avLst/>
          </a:prstGeom>
        </p:spPr>
        <p:txBody>
          <a:bodyPr lIns="91425" tIns="91425" rIns="91425" bIns="91425" anchor="t" anchorCtr="0">
            <a:noAutofit/>
          </a:bodyPr>
          <a:lstStyle/>
          <a:p>
            <a:pPr marL="69850" lvl="0" indent="0">
              <a:spcBef>
                <a:spcPts val="0"/>
              </a:spcBef>
              <a:buNone/>
            </a:pPr>
            <a:r>
              <a:rPr lang="en-US" sz="2400" dirty="0" smtClean="0"/>
              <a:t>Definition</a:t>
            </a:r>
            <a:endParaRPr lang="en-US" sz="2400" dirty="0"/>
          </a:p>
          <a:p>
            <a:pPr marL="69850" lvl="0" indent="0">
              <a:spcBef>
                <a:spcPts val="0"/>
              </a:spcBef>
              <a:buNone/>
            </a:pPr>
            <a:endParaRPr dirty="0"/>
          </a:p>
          <a:p>
            <a:pPr marL="69850" lvl="0" indent="0">
              <a:spcBef>
                <a:spcPts val="0"/>
              </a:spcBef>
              <a:buNone/>
            </a:pPr>
            <a:r>
              <a:rPr lang="en-US" sz="3000" b="1" i="1" dirty="0" smtClean="0">
                <a:latin typeface="Arial" charset="0"/>
                <a:ea typeface="Arial" charset="0"/>
                <a:cs typeface="Arial" charset="0"/>
                <a:sym typeface="Libre Baskerville"/>
              </a:rPr>
              <a:t>Routine</a:t>
            </a:r>
            <a:r>
              <a:rPr lang="en-US" sz="3000" i="1" dirty="0" smtClean="0">
                <a:latin typeface="Arial" charset="0"/>
                <a:ea typeface="Arial" charset="0"/>
                <a:cs typeface="Arial" charset="0"/>
                <a:sym typeface="Libre Baskerville"/>
              </a:rPr>
              <a:t> </a:t>
            </a:r>
            <a:r>
              <a:rPr lang="en-US" sz="3000" i="1" dirty="0">
                <a:latin typeface="Arial" charset="0"/>
                <a:ea typeface="Arial" charset="0"/>
                <a:cs typeface="Arial" charset="0"/>
                <a:sym typeface="Libre Baskerville"/>
              </a:rPr>
              <a:t>– a sequence of actions regularly followed</a:t>
            </a:r>
          </a:p>
        </p:txBody>
      </p:sp>
      <p:pic>
        <p:nvPicPr>
          <p:cNvPr id="4" name="Picture 3"/>
          <p:cNvPicPr>
            <a:picLocks noChangeAspect="1"/>
          </p:cNvPicPr>
          <p:nvPr/>
        </p:nvPicPr>
        <p:blipFill>
          <a:blip r:embed="rId3"/>
          <a:stretch>
            <a:fillRect/>
          </a:stretch>
        </p:blipFill>
        <p:spPr>
          <a:xfrm>
            <a:off x="5200650" y="2241024"/>
            <a:ext cx="3943350" cy="394335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Shape 389"/>
          <p:cNvSpPr txBox="1">
            <a:spLocks noGrp="1"/>
          </p:cNvSpPr>
          <p:nvPr>
            <p:ph type="title"/>
          </p:nvPr>
        </p:nvSpPr>
        <p:spPr>
          <a:xfrm>
            <a:off x="212550" y="279100"/>
            <a:ext cx="8718900" cy="1143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4400" b="0" i="0" u="none" strike="noStrike" cap="none" dirty="0">
                <a:solidFill>
                  <a:srgbClr val="FFFFFF"/>
                </a:solidFill>
                <a:latin typeface="Arial"/>
                <a:ea typeface="Arial"/>
                <a:cs typeface="Arial"/>
                <a:sym typeface="Arial"/>
              </a:rPr>
              <a:t>Brainstorm: Pedagogical Routines</a:t>
            </a:r>
          </a:p>
        </p:txBody>
      </p:sp>
      <p:sp>
        <p:nvSpPr>
          <p:cNvPr id="390" name="Shape 390"/>
          <p:cNvSpPr txBox="1">
            <a:spLocks noGrp="1"/>
          </p:cNvSpPr>
          <p:nvPr>
            <p:ph type="body" idx="1"/>
          </p:nvPr>
        </p:nvSpPr>
        <p:spPr>
          <a:xfrm>
            <a:off x="457200" y="1659035"/>
            <a:ext cx="8229600" cy="4525499"/>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Arial"/>
              <a:buNone/>
            </a:pPr>
            <a:endParaRPr sz="2400" b="0" i="1"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ct val="25000"/>
              <a:buFont typeface="Arial"/>
              <a:buNone/>
            </a:pPr>
            <a:r>
              <a:rPr lang="en-US" sz="3000" b="0" u="none" strike="noStrike" cap="none" dirty="0">
                <a:solidFill>
                  <a:schemeClr val="dk1"/>
                </a:solidFill>
                <a:latin typeface="Arial"/>
                <a:ea typeface="Arial"/>
                <a:cs typeface="Arial"/>
                <a:sym typeface="Arial"/>
              </a:rPr>
              <a:t>What routines do you know that help support argumentation and a culture of thinking? </a:t>
            </a:r>
            <a:r>
              <a:rPr lang="en-US" sz="2400" b="0" u="none" strike="noStrike" cap="none" dirty="0">
                <a:solidFill>
                  <a:schemeClr val="dk1"/>
                </a:solidFill>
                <a:latin typeface="Arial"/>
                <a:ea typeface="Arial"/>
                <a:cs typeface="Arial"/>
                <a:sym typeface="Arial"/>
              </a:rPr>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a:spLocks noGrp="1"/>
          </p:cNvSpPr>
          <p:nvPr>
            <p:ph type="title"/>
          </p:nvPr>
        </p:nvSpPr>
        <p:spPr>
          <a:xfrm>
            <a:off x="242889" y="219315"/>
            <a:ext cx="8643936" cy="1143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4400" b="0" i="0" u="none" strike="noStrike" cap="none" dirty="0">
                <a:solidFill>
                  <a:srgbClr val="FFFFFF"/>
                </a:solidFill>
                <a:latin typeface="Arial"/>
                <a:ea typeface="Arial"/>
                <a:cs typeface="Arial"/>
                <a:sym typeface="Arial"/>
              </a:rPr>
              <a:t>Brainstorm</a:t>
            </a:r>
            <a:r>
              <a:rPr lang="en-US" sz="4400" b="0" i="0" u="none" strike="noStrike" cap="none">
                <a:solidFill>
                  <a:srgbClr val="FFFFFF"/>
                </a:solidFill>
                <a:latin typeface="Arial"/>
                <a:ea typeface="Arial"/>
                <a:cs typeface="Arial"/>
                <a:sym typeface="Arial"/>
              </a:rPr>
              <a:t>: </a:t>
            </a:r>
            <a:r>
              <a:rPr lang="en-US" sz="4400" b="0" i="0" u="none" strike="noStrike" cap="none" smtClean="0">
                <a:solidFill>
                  <a:srgbClr val="FFFFFF"/>
                </a:solidFill>
                <a:latin typeface="Arial"/>
                <a:ea typeface="Arial"/>
                <a:cs typeface="Arial"/>
                <a:sym typeface="Arial"/>
              </a:rPr>
              <a:t>Pedagogical </a:t>
            </a:r>
            <a:r>
              <a:rPr lang="en-US" sz="4400" b="0" i="0" u="none" strike="noStrike" cap="none" dirty="0">
                <a:solidFill>
                  <a:srgbClr val="FFFFFF"/>
                </a:solidFill>
                <a:latin typeface="Arial"/>
                <a:ea typeface="Arial"/>
                <a:cs typeface="Arial"/>
                <a:sym typeface="Arial"/>
              </a:rPr>
              <a:t>Routines</a:t>
            </a:r>
          </a:p>
        </p:txBody>
      </p:sp>
      <p:sp>
        <p:nvSpPr>
          <p:cNvPr id="398" name="Shape 398"/>
          <p:cNvSpPr txBox="1">
            <a:spLocks noGrp="1"/>
          </p:cNvSpPr>
          <p:nvPr>
            <p:ph type="body" idx="1"/>
          </p:nvPr>
        </p:nvSpPr>
        <p:spPr>
          <a:xfrm>
            <a:off x="457200" y="1658986"/>
            <a:ext cx="3783899" cy="4487700"/>
          </a:xfrm>
          <a:prstGeom prst="rect">
            <a:avLst/>
          </a:prstGeom>
          <a:noFill/>
          <a:ln>
            <a:noFill/>
          </a:ln>
        </p:spPr>
        <p:txBody>
          <a:bodyPr lIns="91425" tIns="91425" rIns="91425" bIns="91425" anchor="t" anchorCtr="0">
            <a:noAutofit/>
          </a:bodyPr>
          <a:lstStyle/>
          <a:p>
            <a:pPr marL="457200" marR="0" lvl="0" indent="-228600" algn="l" rtl="0">
              <a:lnSpc>
                <a:spcPct val="90000"/>
              </a:lnSpc>
              <a:spcBef>
                <a:spcPts val="0"/>
              </a:spcBef>
              <a:spcAft>
                <a:spcPts val="0"/>
              </a:spcAft>
            </a:pPr>
            <a:r>
              <a:rPr lang="en-US" sz="2800" dirty="0"/>
              <a:t>I</a:t>
            </a:r>
            <a:r>
              <a:rPr lang="en-US" sz="2800" dirty="0" smtClean="0"/>
              <a:t>deas</a:t>
            </a:r>
            <a:endParaRPr lang="en-US" sz="2800" dirty="0"/>
          </a:p>
          <a:p>
            <a:pPr marL="0" marR="0" lvl="0" indent="0" algn="l" rtl="0">
              <a:lnSpc>
                <a:spcPct val="90000"/>
              </a:lnSpc>
              <a:spcBef>
                <a:spcPts val="0"/>
              </a:spcBef>
              <a:spcAft>
                <a:spcPts val="0"/>
              </a:spcAft>
              <a:buClr>
                <a:schemeClr val="dk1"/>
              </a:buClr>
              <a:buSzPct val="25000"/>
              <a:buFont typeface="Arial"/>
              <a:buNone/>
            </a:pPr>
            <a:endParaRPr sz="18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25000"/>
              <a:buFont typeface="Arial"/>
              <a:buNone/>
            </a:pPr>
            <a:endParaRPr sz="1800" b="0" i="0" u="none" strike="noStrike" cap="none" dirty="0">
              <a:solidFill>
                <a:schemeClr val="dk1"/>
              </a:solidFill>
              <a:latin typeface="Arial"/>
              <a:ea typeface="Arial"/>
              <a:cs typeface="Arial"/>
              <a:sym typeface="Arial"/>
            </a:endParaRPr>
          </a:p>
        </p:txBody>
      </p:sp>
      <p:sp>
        <p:nvSpPr>
          <p:cNvPr id="400" name="Shape 400"/>
          <p:cNvSpPr txBox="1">
            <a:spLocks noGrp="1"/>
          </p:cNvSpPr>
          <p:nvPr>
            <p:ph type="body" idx="1"/>
          </p:nvPr>
        </p:nvSpPr>
        <p:spPr>
          <a:xfrm>
            <a:off x="4902900" y="1599086"/>
            <a:ext cx="3783900" cy="4487700"/>
          </a:xfrm>
          <a:prstGeom prst="rect">
            <a:avLst/>
          </a:prstGeom>
          <a:noFill/>
          <a:ln>
            <a:noFill/>
          </a:ln>
        </p:spPr>
        <p:txBody>
          <a:bodyPr lIns="91425" tIns="91425" rIns="91425" bIns="91425" anchor="t" anchorCtr="0">
            <a:noAutofit/>
          </a:bodyPr>
          <a:lstStyle/>
          <a:p>
            <a:pPr marL="457200" marR="0" lvl="0" indent="-228600" algn="l" rtl="0">
              <a:lnSpc>
                <a:spcPct val="90000"/>
              </a:lnSpc>
              <a:spcBef>
                <a:spcPts val="0"/>
              </a:spcBef>
              <a:spcAft>
                <a:spcPts val="0"/>
              </a:spcAft>
            </a:pPr>
            <a:r>
              <a:rPr lang="en-US" sz="2800" dirty="0"/>
              <a:t>I</a:t>
            </a:r>
            <a:r>
              <a:rPr lang="en-US" sz="2800" dirty="0" smtClean="0"/>
              <a:t>deas</a:t>
            </a:r>
            <a:endParaRPr lang="en-US" sz="2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Shape 406"/>
          <p:cNvSpPr txBox="1">
            <a:spLocks noGrp="1"/>
          </p:cNvSpPr>
          <p:nvPr>
            <p:ph type="title"/>
          </p:nvPr>
        </p:nvSpPr>
        <p:spPr>
          <a:xfrm>
            <a:off x="457200" y="527166"/>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562214"/>
              </a:buClr>
              <a:buSzPct val="25000"/>
              <a:buFont typeface="Cabin"/>
              <a:buNone/>
            </a:pPr>
            <a:r>
              <a:rPr lang="en-US" b="0" i="0" u="none" strike="noStrike" cap="none" dirty="0">
                <a:solidFill>
                  <a:srgbClr val="F3F3F3"/>
                </a:solidFill>
                <a:latin typeface="Arial" charset="0"/>
                <a:ea typeface="Arial" charset="0"/>
                <a:cs typeface="Arial" charset="0"/>
                <a:sym typeface="Cabin"/>
              </a:rPr>
              <a:t>A Pedagogical Model to Support a Culture of Thinking</a:t>
            </a:r>
          </a:p>
          <a:p>
            <a:pPr marL="0" marR="0" lvl="0" indent="0" algn="l" rtl="0">
              <a:lnSpc>
                <a:spcPct val="100000"/>
              </a:lnSpc>
              <a:spcBef>
                <a:spcPts val="0"/>
              </a:spcBef>
              <a:spcAft>
                <a:spcPts val="0"/>
              </a:spcAft>
              <a:buClr>
                <a:srgbClr val="FFFFFF"/>
              </a:buClr>
              <a:buSzPct val="25000"/>
              <a:buFont typeface="Arial"/>
              <a:buNone/>
            </a:pPr>
            <a:endParaRPr sz="4400" b="0" i="0" u="none" strike="noStrike" cap="none" dirty="0">
              <a:solidFill>
                <a:srgbClr val="FFFFFF"/>
              </a:solidFill>
              <a:latin typeface="Arial"/>
              <a:ea typeface="Arial"/>
              <a:cs typeface="Arial"/>
              <a:sym typeface="Arial"/>
            </a:endParaRPr>
          </a:p>
        </p:txBody>
      </p:sp>
      <p:grpSp>
        <p:nvGrpSpPr>
          <p:cNvPr id="408" name="Shape 408"/>
          <p:cNvGrpSpPr/>
          <p:nvPr/>
        </p:nvGrpSpPr>
        <p:grpSpPr>
          <a:xfrm>
            <a:off x="1475236" y="1763383"/>
            <a:ext cx="6803039" cy="4773299"/>
            <a:chOff x="757879" y="-28751"/>
            <a:chExt cx="6104117" cy="4773299"/>
          </a:xfrm>
        </p:grpSpPr>
        <p:sp>
          <p:nvSpPr>
            <p:cNvPr id="409" name="Shape 409"/>
            <p:cNvSpPr/>
            <p:nvPr/>
          </p:nvSpPr>
          <p:spPr>
            <a:xfrm>
              <a:off x="1423333" y="-28751"/>
              <a:ext cx="4773299" cy="4773299"/>
            </a:xfrm>
            <a:custGeom>
              <a:avLst/>
              <a:gdLst/>
              <a:ahLst/>
              <a:cxnLst/>
              <a:rect l="0" t="0" r="0" b="0"/>
              <a:pathLst>
                <a:path w="120000" h="120000" extrusionOk="0">
                  <a:moveTo>
                    <a:pt x="77298" y="6263"/>
                  </a:moveTo>
                  <a:lnTo>
                    <a:pt x="77298" y="6263"/>
                  </a:lnTo>
                  <a:cubicBezTo>
                    <a:pt x="102255" y="14193"/>
                    <a:pt x="118511" y="38059"/>
                    <a:pt x="116641" y="64026"/>
                  </a:cubicBezTo>
                  <a:cubicBezTo>
                    <a:pt x="114771" y="89992"/>
                    <a:pt x="95261" y="111316"/>
                    <a:pt x="69422" y="115635"/>
                  </a:cubicBezTo>
                  <a:cubicBezTo>
                    <a:pt x="43583" y="119955"/>
                    <a:pt x="18124" y="106149"/>
                    <a:pt x="7804" y="82221"/>
                  </a:cubicBezTo>
                  <a:cubicBezTo>
                    <a:pt x="-2516" y="58293"/>
                    <a:pt x="4982" y="30456"/>
                    <a:pt x="25952" y="14847"/>
                  </a:cubicBezTo>
                  <a:lnTo>
                    <a:pt x="24113" y="11904"/>
                  </a:lnTo>
                  <a:lnTo>
                    <a:pt x="31770" y="14803"/>
                  </a:lnTo>
                  <a:lnTo>
                    <a:pt x="31196" y="23243"/>
                  </a:lnTo>
                  <a:lnTo>
                    <a:pt x="29357" y="20299"/>
                  </a:lnTo>
                  <a:lnTo>
                    <a:pt x="29357" y="20299"/>
                  </a:lnTo>
                  <a:cubicBezTo>
                    <a:pt x="10652" y="34146"/>
                    <a:pt x="4049" y="58727"/>
                    <a:pt x="13376" y="79795"/>
                  </a:cubicBezTo>
                  <a:cubicBezTo>
                    <a:pt x="22703" y="100862"/>
                    <a:pt x="45537" y="112945"/>
                    <a:pt x="68643" y="109040"/>
                  </a:cubicBezTo>
                  <a:cubicBezTo>
                    <a:pt x="91749" y="105134"/>
                    <a:pt x="109126" y="86253"/>
                    <a:pt x="110701" y="63343"/>
                  </a:cubicBezTo>
                  <a:cubicBezTo>
                    <a:pt x="112277" y="40433"/>
                    <a:pt x="97641" y="19441"/>
                    <a:pt x="75279" y="12537"/>
                  </a:cubicBezTo>
                  <a:close/>
                </a:path>
              </a:pathLst>
            </a:custGeom>
            <a:solidFill>
              <a:srgbClr val="CCDBE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10" name="Shape 410"/>
            <p:cNvSpPr/>
            <p:nvPr/>
          </p:nvSpPr>
          <p:spPr>
            <a:xfrm>
              <a:off x="2693789" y="1035"/>
              <a:ext cx="2232299" cy="1116299"/>
            </a:xfrm>
            <a:prstGeom prst="roundRect">
              <a:avLst>
                <a:gd name="adj" fmla="val 16667"/>
              </a:avLst>
            </a:prstGeom>
            <a:gradFill>
              <a:gsLst>
                <a:gs pos="0">
                  <a:srgbClr val="3FABCD"/>
                </a:gs>
                <a:gs pos="15000">
                  <a:srgbClr val="3EAACC"/>
                </a:gs>
                <a:gs pos="62000">
                  <a:srgbClr val="2597B9"/>
                </a:gs>
                <a:gs pos="97000">
                  <a:srgbClr val="1786A5"/>
                </a:gs>
                <a:gs pos="100000">
                  <a:srgbClr val="0985A6"/>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11" name="Shape 411"/>
            <p:cNvSpPr txBox="1"/>
            <p:nvPr/>
          </p:nvSpPr>
          <p:spPr>
            <a:xfrm>
              <a:off x="2748276" y="55522"/>
              <a:ext cx="2123399" cy="1007100"/>
            </a:xfrm>
            <a:prstGeom prst="rect">
              <a:avLst/>
            </a:prstGeom>
            <a:noFill/>
            <a:ln>
              <a:noFill/>
            </a:ln>
          </p:spPr>
          <p:txBody>
            <a:bodyPr lIns="80000" tIns="80000" rIns="80000" bIns="80000" anchor="ctr" anchorCtr="0">
              <a:noAutofit/>
            </a:bodyPr>
            <a:lstStyle/>
            <a:p>
              <a:pPr marL="0" marR="0" lvl="0" indent="0" algn="ctr" rtl="0">
                <a:lnSpc>
                  <a:spcPct val="90000"/>
                </a:lnSpc>
                <a:spcBef>
                  <a:spcPts val="0"/>
                </a:spcBef>
                <a:spcAft>
                  <a:spcPts val="0"/>
                </a:spcAft>
                <a:buClr>
                  <a:schemeClr val="lt1"/>
                </a:buClr>
                <a:buSzPct val="25000"/>
                <a:buFont typeface="Cabin"/>
                <a:buNone/>
              </a:pPr>
              <a:r>
                <a:rPr lang="en-US" sz="2100" b="0" i="0" u="none" strike="noStrike" cap="none">
                  <a:solidFill>
                    <a:schemeClr val="lt1"/>
                  </a:solidFill>
                  <a:latin typeface="Cabin"/>
                  <a:ea typeface="Cabin"/>
                  <a:cs typeface="Cabin"/>
                  <a:sym typeface="Cabin"/>
                </a:rPr>
                <a:t>New question(s)</a:t>
              </a:r>
            </a:p>
          </p:txBody>
        </p:sp>
        <p:sp>
          <p:nvSpPr>
            <p:cNvPr id="412" name="Shape 412"/>
            <p:cNvSpPr/>
            <p:nvPr/>
          </p:nvSpPr>
          <p:spPr>
            <a:xfrm>
              <a:off x="4629696" y="1407554"/>
              <a:ext cx="2232299" cy="1116299"/>
            </a:xfrm>
            <a:prstGeom prst="roundRect">
              <a:avLst>
                <a:gd name="adj" fmla="val 16667"/>
              </a:avLst>
            </a:prstGeom>
            <a:gradFill>
              <a:gsLst>
                <a:gs pos="0">
                  <a:srgbClr val="3FABCD"/>
                </a:gs>
                <a:gs pos="15000">
                  <a:srgbClr val="3EAACC"/>
                </a:gs>
                <a:gs pos="62000">
                  <a:srgbClr val="2597B9"/>
                </a:gs>
                <a:gs pos="97000">
                  <a:srgbClr val="1786A5"/>
                </a:gs>
                <a:gs pos="100000">
                  <a:srgbClr val="0985A6"/>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13" name="Shape 413"/>
            <p:cNvSpPr txBox="1"/>
            <p:nvPr/>
          </p:nvSpPr>
          <p:spPr>
            <a:xfrm>
              <a:off x="4684185" y="1462044"/>
              <a:ext cx="2123399" cy="1007100"/>
            </a:xfrm>
            <a:prstGeom prst="rect">
              <a:avLst/>
            </a:prstGeom>
            <a:noFill/>
            <a:ln>
              <a:noFill/>
            </a:ln>
          </p:spPr>
          <p:txBody>
            <a:bodyPr lIns="80000" tIns="80000" rIns="80000" bIns="80000" anchor="ctr" anchorCtr="0">
              <a:noAutofit/>
            </a:bodyPr>
            <a:lstStyle/>
            <a:p>
              <a:pPr marL="0" marR="0" lvl="0" indent="0" algn="ctr" rtl="0">
                <a:lnSpc>
                  <a:spcPct val="90000"/>
                </a:lnSpc>
                <a:spcBef>
                  <a:spcPts val="0"/>
                </a:spcBef>
                <a:spcAft>
                  <a:spcPts val="0"/>
                </a:spcAft>
                <a:buClr>
                  <a:schemeClr val="lt1"/>
                </a:buClr>
                <a:buSzPct val="25000"/>
                <a:buFont typeface="Cabin"/>
                <a:buNone/>
              </a:pPr>
              <a:r>
                <a:rPr lang="en-US" sz="2100" b="0" i="0" u="none" strike="noStrike" cap="none">
                  <a:solidFill>
                    <a:schemeClr val="lt1"/>
                  </a:solidFill>
                  <a:latin typeface="Cabin"/>
                  <a:ea typeface="Cabin"/>
                  <a:cs typeface="Cabin"/>
                  <a:sym typeface="Cabin"/>
                </a:rPr>
                <a:t>Generate ideas</a:t>
              </a:r>
            </a:p>
          </p:txBody>
        </p:sp>
        <p:sp>
          <p:nvSpPr>
            <p:cNvPr id="414" name="Shape 414"/>
            <p:cNvSpPr/>
            <p:nvPr/>
          </p:nvSpPr>
          <p:spPr>
            <a:xfrm>
              <a:off x="4177030" y="3335057"/>
              <a:ext cx="2232299" cy="1116299"/>
            </a:xfrm>
            <a:prstGeom prst="roundRect">
              <a:avLst>
                <a:gd name="adj" fmla="val 16667"/>
              </a:avLst>
            </a:prstGeom>
            <a:gradFill>
              <a:gsLst>
                <a:gs pos="0">
                  <a:srgbClr val="3FABCD"/>
                </a:gs>
                <a:gs pos="15000">
                  <a:srgbClr val="3EAACC"/>
                </a:gs>
                <a:gs pos="62000">
                  <a:srgbClr val="2597B9"/>
                </a:gs>
                <a:gs pos="97000">
                  <a:srgbClr val="1786A5"/>
                </a:gs>
                <a:gs pos="100000">
                  <a:srgbClr val="0985A6"/>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15" name="Shape 415"/>
            <p:cNvSpPr txBox="1"/>
            <p:nvPr/>
          </p:nvSpPr>
          <p:spPr>
            <a:xfrm>
              <a:off x="4231519" y="3389548"/>
              <a:ext cx="2123399" cy="1007100"/>
            </a:xfrm>
            <a:prstGeom prst="rect">
              <a:avLst/>
            </a:prstGeom>
            <a:noFill/>
            <a:ln>
              <a:noFill/>
            </a:ln>
          </p:spPr>
          <p:txBody>
            <a:bodyPr lIns="80000" tIns="80000" rIns="80000" bIns="80000" anchor="ctr" anchorCtr="0">
              <a:noAutofit/>
            </a:bodyPr>
            <a:lstStyle/>
            <a:p>
              <a:pPr marL="0" marR="0" lvl="0" indent="0" algn="ctr" rtl="0">
                <a:lnSpc>
                  <a:spcPct val="90000"/>
                </a:lnSpc>
                <a:spcBef>
                  <a:spcPts val="0"/>
                </a:spcBef>
                <a:spcAft>
                  <a:spcPts val="0"/>
                </a:spcAft>
                <a:buClr>
                  <a:schemeClr val="lt1"/>
                </a:buClr>
                <a:buSzPct val="25000"/>
                <a:buFont typeface="Cabin"/>
                <a:buNone/>
              </a:pPr>
              <a:r>
                <a:rPr lang="en-US" sz="2100" b="0" i="0" u="none" strike="noStrike" cap="none">
                  <a:solidFill>
                    <a:schemeClr val="lt1"/>
                  </a:solidFill>
                  <a:latin typeface="Cabin"/>
                  <a:ea typeface="Cabin"/>
                  <a:cs typeface="Cabin"/>
                  <a:sym typeface="Cabin"/>
                </a:rPr>
                <a:t>Elicit and </a:t>
              </a:r>
            </a:p>
            <a:p>
              <a:pPr marL="0" marR="0" lvl="0" indent="0" algn="ctr" rtl="0">
                <a:lnSpc>
                  <a:spcPct val="90000"/>
                </a:lnSpc>
                <a:spcBef>
                  <a:spcPts val="735"/>
                </a:spcBef>
                <a:spcAft>
                  <a:spcPts val="0"/>
                </a:spcAft>
                <a:buClr>
                  <a:schemeClr val="lt1"/>
                </a:buClr>
                <a:buSzPct val="25000"/>
                <a:buFont typeface="Cabin"/>
                <a:buNone/>
              </a:pPr>
              <a:r>
                <a:rPr lang="en-US" sz="2100" b="0" i="0" u="none" strike="noStrike" cap="none">
                  <a:solidFill>
                    <a:schemeClr val="lt1"/>
                  </a:solidFill>
                  <a:latin typeface="Cabin"/>
                  <a:ea typeface="Cabin"/>
                  <a:cs typeface="Cabin"/>
                  <a:sym typeface="Cabin"/>
                </a:rPr>
                <a:t>Publicize ideas</a:t>
              </a:r>
            </a:p>
          </p:txBody>
        </p:sp>
        <p:sp>
          <p:nvSpPr>
            <p:cNvPr id="416" name="Shape 416"/>
            <p:cNvSpPr/>
            <p:nvPr/>
          </p:nvSpPr>
          <p:spPr>
            <a:xfrm>
              <a:off x="1067149" y="3335062"/>
              <a:ext cx="2232299" cy="1116299"/>
            </a:xfrm>
            <a:prstGeom prst="roundRect">
              <a:avLst>
                <a:gd name="adj" fmla="val 16667"/>
              </a:avLst>
            </a:prstGeom>
            <a:gradFill>
              <a:gsLst>
                <a:gs pos="0">
                  <a:srgbClr val="3FABCD"/>
                </a:gs>
                <a:gs pos="15000">
                  <a:srgbClr val="3EAACC"/>
                </a:gs>
                <a:gs pos="62000">
                  <a:srgbClr val="2597B9"/>
                </a:gs>
                <a:gs pos="97000">
                  <a:srgbClr val="1786A5"/>
                </a:gs>
                <a:gs pos="100000">
                  <a:srgbClr val="0985A6"/>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17" name="Shape 417"/>
            <p:cNvSpPr txBox="1"/>
            <p:nvPr/>
          </p:nvSpPr>
          <p:spPr>
            <a:xfrm>
              <a:off x="1121637" y="3389551"/>
              <a:ext cx="2123399" cy="1007100"/>
            </a:xfrm>
            <a:prstGeom prst="rect">
              <a:avLst/>
            </a:prstGeom>
            <a:noFill/>
            <a:ln>
              <a:noFill/>
            </a:ln>
          </p:spPr>
          <p:txBody>
            <a:bodyPr lIns="80000" tIns="80000" rIns="80000" bIns="80000" anchor="ctr" anchorCtr="0">
              <a:noAutofit/>
            </a:bodyPr>
            <a:lstStyle/>
            <a:p>
              <a:pPr marL="0" marR="0" lvl="0" indent="0" algn="ctr" rtl="0">
                <a:lnSpc>
                  <a:spcPct val="90000"/>
                </a:lnSpc>
                <a:spcBef>
                  <a:spcPts val="0"/>
                </a:spcBef>
                <a:spcAft>
                  <a:spcPts val="0"/>
                </a:spcAft>
                <a:buClr>
                  <a:schemeClr val="lt1"/>
                </a:buClr>
                <a:buSzPct val="25000"/>
                <a:buFont typeface="Cabin"/>
                <a:buNone/>
              </a:pPr>
              <a:r>
                <a:rPr lang="en-US" sz="2100" b="0" i="0" u="none" strike="noStrike" cap="none">
                  <a:solidFill>
                    <a:schemeClr val="lt1"/>
                  </a:solidFill>
                  <a:latin typeface="Cabin"/>
                  <a:ea typeface="Cabin"/>
                  <a:cs typeface="Cabin"/>
                  <a:sym typeface="Cabin"/>
                </a:rPr>
                <a:t>Press on and develop ideas collaboratively</a:t>
              </a:r>
            </a:p>
          </p:txBody>
        </p:sp>
        <p:sp>
          <p:nvSpPr>
            <p:cNvPr id="418" name="Shape 418"/>
            <p:cNvSpPr/>
            <p:nvPr/>
          </p:nvSpPr>
          <p:spPr>
            <a:xfrm>
              <a:off x="757879" y="1407554"/>
              <a:ext cx="2232299" cy="1116299"/>
            </a:xfrm>
            <a:prstGeom prst="roundRect">
              <a:avLst>
                <a:gd name="adj" fmla="val 16667"/>
              </a:avLst>
            </a:prstGeom>
            <a:gradFill>
              <a:gsLst>
                <a:gs pos="0">
                  <a:srgbClr val="3FABCD"/>
                </a:gs>
                <a:gs pos="15000">
                  <a:srgbClr val="3EAACC"/>
                </a:gs>
                <a:gs pos="62000">
                  <a:srgbClr val="2597B9"/>
                </a:gs>
                <a:gs pos="97000">
                  <a:srgbClr val="1786A5"/>
                </a:gs>
                <a:gs pos="100000">
                  <a:srgbClr val="0985A6"/>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19" name="Shape 419"/>
            <p:cNvSpPr txBox="1"/>
            <p:nvPr/>
          </p:nvSpPr>
          <p:spPr>
            <a:xfrm>
              <a:off x="812368" y="1462044"/>
              <a:ext cx="2123399" cy="1007100"/>
            </a:xfrm>
            <a:prstGeom prst="rect">
              <a:avLst/>
            </a:prstGeom>
            <a:noFill/>
            <a:ln>
              <a:noFill/>
            </a:ln>
          </p:spPr>
          <p:txBody>
            <a:bodyPr lIns="80000" tIns="80000" rIns="80000" bIns="80000" anchor="ctr" anchorCtr="0">
              <a:noAutofit/>
            </a:bodyPr>
            <a:lstStyle/>
            <a:p>
              <a:pPr marL="0" marR="0" lvl="0" indent="0" algn="ctr" rtl="0">
                <a:lnSpc>
                  <a:spcPct val="90000"/>
                </a:lnSpc>
                <a:spcBef>
                  <a:spcPts val="0"/>
                </a:spcBef>
                <a:spcAft>
                  <a:spcPts val="0"/>
                </a:spcAft>
                <a:buClr>
                  <a:schemeClr val="lt1"/>
                </a:buClr>
                <a:buSzPct val="25000"/>
                <a:buFont typeface="Cabin"/>
                <a:buNone/>
              </a:pPr>
              <a:r>
                <a:rPr lang="en-US" sz="2100" b="0" i="0" u="none" strike="noStrike" cap="none">
                  <a:solidFill>
                    <a:schemeClr val="lt1"/>
                  </a:solidFill>
                  <a:latin typeface="Cabin"/>
                  <a:ea typeface="Cabin"/>
                  <a:cs typeface="Cabin"/>
                  <a:sym typeface="Cabin"/>
                </a:rPr>
                <a:t>Solidify and/or refine new meanings</a:t>
              </a: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32" name="Shape 432"/>
          <p:cNvSpPr txBox="1">
            <a:spLocks noGrp="1"/>
          </p:cNvSpPr>
          <p:nvPr>
            <p:ph type="title"/>
          </p:nvPr>
        </p:nvSpPr>
        <p:spPr>
          <a:xfrm>
            <a:off x="525250" y="363995"/>
            <a:ext cx="8229600" cy="1021894"/>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562214"/>
              </a:buClr>
              <a:buSzPct val="25000"/>
              <a:buFont typeface="Cabin"/>
              <a:buNone/>
            </a:pPr>
            <a:r>
              <a:rPr lang="en-US" sz="4000" dirty="0">
                <a:solidFill>
                  <a:srgbClr val="F3F3F3"/>
                </a:solidFill>
                <a:latin typeface="Arial" panose="020B0604020202020204" pitchFamily="34" charset="0"/>
                <a:ea typeface="Cabin"/>
                <a:cs typeface="Arial" panose="020B0604020202020204" pitchFamily="34" charset="0"/>
                <a:sym typeface="Cabin"/>
              </a:rPr>
              <a:t>Problem </a:t>
            </a:r>
            <a:r>
              <a:rPr lang="en-US" sz="4000" b="0" i="0" u="none" strike="noStrike" cap="none" dirty="0">
                <a:solidFill>
                  <a:srgbClr val="F3F3F3"/>
                </a:solidFill>
                <a:latin typeface="Arial" panose="020B0604020202020204" pitchFamily="34" charset="0"/>
                <a:ea typeface="Cabin"/>
                <a:cs typeface="Arial" panose="020B0604020202020204" pitchFamily="34" charset="0"/>
                <a:sym typeface="Cabin"/>
              </a:rPr>
              <a:t>Solving </a:t>
            </a:r>
            <a:r>
              <a:rPr lang="en-US" sz="4000" b="0" i="0" u="none" strike="noStrike" cap="none" dirty="0" smtClean="0">
                <a:solidFill>
                  <a:srgbClr val="F3F3F3"/>
                </a:solidFill>
                <a:latin typeface="Arial" panose="020B0604020202020204" pitchFamily="34" charset="0"/>
                <a:ea typeface="Cabin"/>
                <a:cs typeface="Arial" panose="020B0604020202020204" pitchFamily="34" charset="0"/>
                <a:sym typeface="Cabin"/>
              </a:rPr>
              <a:t>Tasks: </a:t>
            </a:r>
            <a:r>
              <a:rPr lang="en-US" sz="4000" b="0" i="1" u="none" strike="noStrike" cap="none" dirty="0" smtClean="0">
                <a:solidFill>
                  <a:srgbClr val="F3F3F3"/>
                </a:solidFill>
                <a:latin typeface="Arial" panose="020B0604020202020204" pitchFamily="34" charset="0"/>
                <a:ea typeface="Cabin"/>
                <a:cs typeface="Arial" panose="020B0604020202020204" pitchFamily="34" charset="0"/>
                <a:sym typeface="Cabin"/>
              </a:rPr>
              <a:t>Why do tasks together? </a:t>
            </a:r>
            <a:endParaRPr lang="en-US" sz="4000" b="0" i="1" u="none" strike="noStrike" cap="none" dirty="0">
              <a:solidFill>
                <a:srgbClr val="F3F3F3"/>
              </a:solidFill>
              <a:latin typeface="Arial" panose="020B0604020202020204" pitchFamily="34" charset="0"/>
              <a:ea typeface="Cabin"/>
              <a:cs typeface="Arial" panose="020B0604020202020204" pitchFamily="34" charset="0"/>
              <a:sym typeface="Cabin"/>
            </a:endParaRPr>
          </a:p>
        </p:txBody>
      </p:sp>
      <p:sp>
        <p:nvSpPr>
          <p:cNvPr id="2" name="Text Placeholder 1"/>
          <p:cNvSpPr>
            <a:spLocks noGrp="1"/>
          </p:cNvSpPr>
          <p:nvPr>
            <p:ph type="body" idx="1"/>
          </p:nvPr>
        </p:nvSpPr>
        <p:spPr>
          <a:xfrm>
            <a:off x="457200" y="1659034"/>
            <a:ext cx="8229600" cy="4951627"/>
          </a:xfrm>
        </p:spPr>
        <p:txBody>
          <a:bodyPr/>
          <a:lstStyle/>
          <a:p>
            <a:pPr marL="285750" indent="-285750" defTabSz="457200">
              <a:spcBef>
                <a:spcPts val="0"/>
              </a:spcBef>
              <a:defRPr/>
            </a:pPr>
            <a:r>
              <a:rPr lang="en-US" sz="2400" dirty="0">
                <a:latin typeface="Arial" panose="020B0604020202020204" pitchFamily="34" charset="0"/>
                <a:ea typeface="Cabin"/>
                <a:cs typeface="Arial" panose="020B0604020202020204" pitchFamily="34" charset="0"/>
                <a:sym typeface="Cabin"/>
              </a:rPr>
              <a:t>Provide a common math-teaching-and-learning experience for reflection and </a:t>
            </a:r>
            <a:r>
              <a:rPr lang="en-US" sz="2400" dirty="0" smtClean="0">
                <a:latin typeface="Arial" panose="020B0604020202020204" pitchFamily="34" charset="0"/>
                <a:ea typeface="Cabin"/>
                <a:cs typeface="Arial" panose="020B0604020202020204" pitchFamily="34" charset="0"/>
                <a:sym typeface="Cabin"/>
              </a:rPr>
              <a:t>discussion</a:t>
            </a:r>
          </a:p>
          <a:p>
            <a:pPr marL="0" indent="0" defTabSz="457200">
              <a:spcBef>
                <a:spcPts val="0"/>
              </a:spcBef>
              <a:buNone/>
              <a:defRPr/>
            </a:pPr>
            <a:endParaRPr lang="en-US" sz="2400" dirty="0">
              <a:latin typeface="Arial" panose="020B0604020202020204" pitchFamily="34" charset="0"/>
              <a:ea typeface="Cabin"/>
              <a:cs typeface="Arial" panose="020B0604020202020204" pitchFamily="34" charset="0"/>
              <a:sym typeface="Cabin"/>
            </a:endParaRPr>
          </a:p>
          <a:p>
            <a:pPr marL="285750" indent="-285750" defTabSz="457200">
              <a:spcBef>
                <a:spcPts val="0"/>
              </a:spcBef>
              <a:defRPr/>
            </a:pPr>
            <a:r>
              <a:rPr lang="en-US" sz="2400" dirty="0">
                <a:latin typeface="Arial" panose="020B0604020202020204" pitchFamily="34" charset="0"/>
                <a:ea typeface="Cabin"/>
                <a:cs typeface="Arial" panose="020B0604020202020204" pitchFamily="34" charset="0"/>
                <a:sym typeface="Cabin"/>
              </a:rPr>
              <a:t>Opportunity to discuss tasks and task </a:t>
            </a:r>
            <a:r>
              <a:rPr lang="en-US" sz="2400" dirty="0" smtClean="0">
                <a:latin typeface="Arial" panose="020B0604020202020204" pitchFamily="34" charset="0"/>
                <a:ea typeface="Cabin"/>
                <a:cs typeface="Arial" panose="020B0604020202020204" pitchFamily="34" charset="0"/>
                <a:sym typeface="Cabin"/>
              </a:rPr>
              <a:t>implementation</a:t>
            </a:r>
          </a:p>
          <a:p>
            <a:pPr marL="0" indent="0" defTabSz="457200">
              <a:spcBef>
                <a:spcPts val="0"/>
              </a:spcBef>
              <a:buNone/>
              <a:defRPr/>
            </a:pPr>
            <a:endParaRPr lang="en-US" sz="2400" dirty="0">
              <a:latin typeface="Arial" panose="020B0604020202020204" pitchFamily="34" charset="0"/>
              <a:ea typeface="Cabin"/>
              <a:cs typeface="Arial" panose="020B0604020202020204" pitchFamily="34" charset="0"/>
              <a:sym typeface="Cabin"/>
            </a:endParaRPr>
          </a:p>
          <a:p>
            <a:pPr marL="285750" indent="-285750" defTabSz="457200">
              <a:spcBef>
                <a:spcPts val="0"/>
              </a:spcBef>
              <a:defRPr/>
            </a:pPr>
            <a:r>
              <a:rPr lang="en-US" sz="2400" dirty="0">
                <a:latin typeface="Arial" panose="020B0604020202020204" pitchFamily="34" charset="0"/>
                <a:ea typeface="Cabin"/>
                <a:cs typeface="Arial" panose="020B0604020202020204" pitchFamily="34" charset="0"/>
                <a:sym typeface="Cabin"/>
              </a:rPr>
              <a:t>Exposure to/discussion of some teaching </a:t>
            </a:r>
            <a:r>
              <a:rPr lang="en-US" sz="2400" dirty="0" smtClean="0">
                <a:latin typeface="Arial" panose="020B0604020202020204" pitchFamily="34" charset="0"/>
                <a:ea typeface="Cabin"/>
                <a:cs typeface="Arial" panose="020B0604020202020204" pitchFamily="34" charset="0"/>
                <a:sym typeface="Cabin"/>
              </a:rPr>
              <a:t>strategies</a:t>
            </a:r>
          </a:p>
          <a:p>
            <a:pPr marL="0" indent="0" defTabSz="457200">
              <a:spcBef>
                <a:spcPts val="0"/>
              </a:spcBef>
              <a:buNone/>
              <a:defRPr/>
            </a:pPr>
            <a:endParaRPr lang="en-US" sz="2400" dirty="0">
              <a:latin typeface="Arial" panose="020B0604020202020204" pitchFamily="34" charset="0"/>
              <a:ea typeface="Cabin"/>
              <a:cs typeface="Arial" panose="020B0604020202020204" pitchFamily="34" charset="0"/>
              <a:sym typeface="Cabin"/>
            </a:endParaRPr>
          </a:p>
          <a:p>
            <a:pPr marL="285750" indent="-285750" defTabSz="457200">
              <a:spcBef>
                <a:spcPts val="0"/>
              </a:spcBef>
              <a:defRPr/>
            </a:pPr>
            <a:r>
              <a:rPr lang="en-US" sz="2400" dirty="0">
                <a:latin typeface="Arial" panose="020B0604020202020204" pitchFamily="34" charset="0"/>
                <a:ea typeface="Cabin"/>
                <a:cs typeface="Arial" panose="020B0604020202020204" pitchFamily="34" charset="0"/>
                <a:sym typeface="Cabin"/>
              </a:rPr>
              <a:t>Opportunities to see how others </a:t>
            </a:r>
            <a:r>
              <a:rPr lang="en-US" sz="2400" dirty="0" smtClean="0">
                <a:latin typeface="Arial" panose="020B0604020202020204" pitchFamily="34" charset="0"/>
                <a:ea typeface="Cabin"/>
                <a:cs typeface="Arial" panose="020B0604020202020204" pitchFamily="34" charset="0"/>
                <a:sym typeface="Cabin"/>
              </a:rPr>
              <a:t>think</a:t>
            </a:r>
          </a:p>
          <a:p>
            <a:pPr marL="0" indent="0" defTabSz="457200">
              <a:spcBef>
                <a:spcPts val="0"/>
              </a:spcBef>
              <a:buNone/>
              <a:defRPr/>
            </a:pPr>
            <a:endParaRPr lang="en-US" sz="2400" dirty="0">
              <a:latin typeface="Arial" panose="020B0604020202020204" pitchFamily="34" charset="0"/>
              <a:ea typeface="Cabin"/>
              <a:cs typeface="Arial" panose="020B0604020202020204" pitchFamily="34" charset="0"/>
              <a:sym typeface="Cabin"/>
            </a:endParaRPr>
          </a:p>
          <a:p>
            <a:pPr marL="285750" indent="-285750" defTabSz="457200">
              <a:spcBef>
                <a:spcPts val="0"/>
              </a:spcBef>
              <a:defRPr/>
            </a:pPr>
            <a:r>
              <a:rPr lang="en-US" sz="2400" dirty="0">
                <a:latin typeface="Arial" panose="020B0604020202020204" pitchFamily="34" charset="0"/>
                <a:ea typeface="Cabin"/>
                <a:cs typeface="Arial" panose="020B0604020202020204" pitchFamily="34" charset="0"/>
                <a:sym typeface="Cabin"/>
              </a:rPr>
              <a:t>To learn more math (connections); engage in </a:t>
            </a:r>
            <a:r>
              <a:rPr lang="en-US" sz="2400" i="1" dirty="0">
                <a:latin typeface="Arial" panose="020B0604020202020204" pitchFamily="34" charset="0"/>
                <a:ea typeface="Cabin"/>
                <a:cs typeface="Arial" panose="020B0604020202020204" pitchFamily="34" charset="0"/>
                <a:sym typeface="Cabin"/>
              </a:rPr>
              <a:t>productive struggle </a:t>
            </a:r>
            <a:endParaRPr lang="en-US" sz="2400" i="1" dirty="0" smtClean="0">
              <a:latin typeface="Arial" panose="020B0604020202020204" pitchFamily="34" charset="0"/>
              <a:ea typeface="Cabin"/>
              <a:cs typeface="Arial" panose="020B0604020202020204" pitchFamily="34" charset="0"/>
              <a:sym typeface="Cabin"/>
            </a:endParaRPr>
          </a:p>
          <a:p>
            <a:pPr marL="0" indent="0" defTabSz="457200">
              <a:spcBef>
                <a:spcPts val="0"/>
              </a:spcBef>
              <a:buNone/>
              <a:defRPr/>
            </a:pPr>
            <a:endParaRPr lang="en-US" sz="2400" i="1" dirty="0">
              <a:latin typeface="Arial" panose="020B0604020202020204" pitchFamily="34" charset="0"/>
              <a:ea typeface="Cabin"/>
              <a:cs typeface="Arial" panose="020B0604020202020204" pitchFamily="34" charset="0"/>
              <a:sym typeface="Cabin"/>
            </a:endParaRPr>
          </a:p>
          <a:p>
            <a:pPr marL="285750" indent="-285750" defTabSz="457200">
              <a:spcBef>
                <a:spcPts val="0"/>
              </a:spcBef>
              <a:defRPr/>
            </a:pPr>
            <a:r>
              <a:rPr lang="en-US" sz="2400" dirty="0">
                <a:latin typeface="Arial" panose="020B0604020202020204" pitchFamily="34" charset="0"/>
                <a:ea typeface="Cabin"/>
                <a:cs typeface="Arial" panose="020B0604020202020204" pitchFamily="34" charset="0"/>
                <a:sym typeface="Cabin"/>
              </a:rPr>
              <a:t>For fun! ☺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Shape 438"/>
          <p:cNvSpPr txBox="1">
            <a:spLocks noGrp="1"/>
          </p:cNvSpPr>
          <p:nvPr>
            <p:ph type="title"/>
          </p:nvPr>
        </p:nvSpPr>
        <p:spPr>
          <a:xfrm>
            <a:off x="457200" y="519642"/>
            <a:ext cx="8229600" cy="1143000"/>
          </a:xfrm>
          <a:prstGeom prst="rect">
            <a:avLst/>
          </a:prstGeom>
          <a:noFill/>
          <a:ln w="9525" cap="flat" cmpd="sng">
            <a:no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4800" b="0" i="0" u="none" strike="noStrike" cap="none" dirty="0">
                <a:solidFill>
                  <a:srgbClr val="F3F3F3"/>
                </a:solidFill>
                <a:latin typeface="Arial" panose="020B0604020202020204" pitchFamily="34" charset="0"/>
                <a:ea typeface="Cabin"/>
                <a:cs typeface="Arial" panose="020B0604020202020204" pitchFamily="34" charset="0"/>
                <a:sym typeface="Cabin"/>
              </a:rPr>
              <a:t>Let’s Begin...</a:t>
            </a:r>
          </a:p>
          <a:p>
            <a:pPr marL="0" marR="0" lvl="0" indent="0" algn="l" rtl="0">
              <a:lnSpc>
                <a:spcPct val="100000"/>
              </a:lnSpc>
              <a:spcBef>
                <a:spcPts val="0"/>
              </a:spcBef>
              <a:spcAft>
                <a:spcPts val="0"/>
              </a:spcAft>
              <a:buClr>
                <a:srgbClr val="FFFFFF"/>
              </a:buClr>
              <a:buSzPct val="25000"/>
              <a:buFont typeface="Arial"/>
              <a:buNone/>
            </a:pPr>
            <a:endParaRPr sz="4400" b="0" i="0" u="none" strike="noStrike" cap="none" dirty="0">
              <a:solidFill>
                <a:srgbClr val="FFFFFF"/>
              </a:solidFill>
              <a:latin typeface="Arial"/>
              <a:ea typeface="Arial"/>
              <a:cs typeface="Arial"/>
              <a:sym typeface="Arial"/>
            </a:endParaRPr>
          </a:p>
        </p:txBody>
      </p:sp>
      <p:sp>
        <p:nvSpPr>
          <p:cNvPr id="440" name="Shape 440"/>
          <p:cNvSpPr txBox="1"/>
          <p:nvPr/>
        </p:nvSpPr>
        <p:spPr>
          <a:xfrm>
            <a:off x="865625" y="1987300"/>
            <a:ext cx="7046999" cy="2244000"/>
          </a:xfrm>
          <a:prstGeom prst="rect">
            <a:avLst/>
          </a:prstGeom>
          <a:noFill/>
          <a:ln>
            <a:noFill/>
          </a:ln>
        </p:spPr>
        <p:txBody>
          <a:bodyPr lIns="91425" tIns="91425" rIns="91425" bIns="91425" anchor="ctr" anchorCtr="0">
            <a:noAutofit/>
          </a:bodyPr>
          <a:lstStyle/>
          <a:p>
            <a:pPr marL="0" marR="0" lvl="0" indent="0" algn="ctr" rtl="0">
              <a:lnSpc>
                <a:spcPct val="112500"/>
              </a:lnSpc>
              <a:spcBef>
                <a:spcPts val="0"/>
              </a:spcBef>
              <a:spcAft>
                <a:spcPts val="0"/>
              </a:spcAft>
              <a:buClr>
                <a:srgbClr val="562214"/>
              </a:buClr>
              <a:buSzPct val="25000"/>
              <a:buFont typeface="Cabin"/>
              <a:buNone/>
            </a:pPr>
            <a:r>
              <a:rPr lang="en-US" sz="4000" b="1" i="0" u="none" strike="noStrike" cap="none" dirty="0">
                <a:solidFill>
                  <a:srgbClr val="134F5C"/>
                </a:solidFill>
                <a:latin typeface="Arial" panose="020B0604020202020204" pitchFamily="34" charset="0"/>
                <a:ea typeface="Cabin"/>
                <a:cs typeface="Arial" panose="020B0604020202020204" pitchFamily="34" charset="0"/>
                <a:sym typeface="Cabin"/>
              </a:rPr>
              <a:t>A pedagogical routine to support a culture of thinking:</a:t>
            </a:r>
          </a:p>
        </p:txBody>
      </p:sp>
      <p:sp>
        <p:nvSpPr>
          <p:cNvPr id="441" name="Shape 441"/>
          <p:cNvSpPr txBox="1"/>
          <p:nvPr/>
        </p:nvSpPr>
        <p:spPr>
          <a:xfrm>
            <a:off x="865623" y="4202715"/>
            <a:ext cx="7184093" cy="1438800"/>
          </a:xfrm>
          <a:prstGeom prst="rect">
            <a:avLst/>
          </a:prstGeom>
          <a:noFill/>
          <a:ln>
            <a:noFill/>
          </a:ln>
        </p:spPr>
        <p:txBody>
          <a:bodyPr lIns="91425" tIns="91425" rIns="91425" bIns="91425" anchor="ctr" anchorCtr="0">
            <a:noAutofit/>
          </a:bodyPr>
          <a:lstStyle/>
          <a:p>
            <a:pPr marL="0" marR="0" lvl="0" indent="0" algn="ctr" rtl="0">
              <a:lnSpc>
                <a:spcPct val="115000"/>
              </a:lnSpc>
              <a:spcBef>
                <a:spcPts val="0"/>
              </a:spcBef>
              <a:spcAft>
                <a:spcPts val="0"/>
              </a:spcAft>
              <a:buClr>
                <a:srgbClr val="341108"/>
              </a:buClr>
              <a:buSzPct val="25000"/>
              <a:buFont typeface="Cabin"/>
              <a:buNone/>
            </a:pPr>
            <a:r>
              <a:rPr lang="en-US" sz="4800" b="1" i="0" u="sng" strike="noStrike" cap="none" dirty="0">
                <a:solidFill>
                  <a:srgbClr val="341108"/>
                </a:solidFill>
                <a:latin typeface="Arial" panose="020B0604020202020204" pitchFamily="34" charset="0"/>
                <a:ea typeface="Cabin"/>
                <a:cs typeface="Arial" panose="020B0604020202020204" pitchFamily="34" charset="0"/>
                <a:sym typeface="Cabin"/>
              </a:rPr>
              <a:t>Talk </a:t>
            </a:r>
            <a:r>
              <a:rPr lang="en-US" sz="4800" b="1" i="0" u="sng" strike="noStrike" cap="none" dirty="0" smtClean="0">
                <a:solidFill>
                  <a:srgbClr val="341108"/>
                </a:solidFill>
                <a:latin typeface="Arial" panose="020B0604020202020204" pitchFamily="34" charset="0"/>
                <a:ea typeface="Cabin"/>
                <a:cs typeface="Arial" panose="020B0604020202020204" pitchFamily="34" charset="0"/>
                <a:sym typeface="Cabin"/>
              </a:rPr>
              <a:t>Frame Routine</a:t>
            </a:r>
            <a:endParaRPr lang="en-US" sz="4800" b="1" i="0" u="sng" strike="noStrike" cap="none" dirty="0">
              <a:solidFill>
                <a:srgbClr val="341108"/>
              </a:solidFill>
              <a:latin typeface="Arial" panose="020B0604020202020204" pitchFamily="34" charset="0"/>
              <a:ea typeface="Cabin"/>
              <a:cs typeface="Arial" panose="020B0604020202020204" pitchFamily="34" charset="0"/>
              <a:sym typeface="Cabin"/>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txBox="1">
            <a:spLocks noGrp="1"/>
          </p:cNvSpPr>
          <p:nvPr>
            <p:ph type="title"/>
          </p:nvPr>
        </p:nvSpPr>
        <p:spPr>
          <a:xfrm>
            <a:off x="457200" y="369740"/>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b="0" i="0" u="none" strike="noStrike" cap="none" dirty="0">
                <a:solidFill>
                  <a:srgbClr val="F3F3F3"/>
                </a:solidFill>
                <a:latin typeface="Arial" charset="0"/>
                <a:ea typeface="Arial" charset="0"/>
                <a:cs typeface="Arial" charset="0"/>
                <a:sym typeface="Cabin"/>
              </a:rPr>
              <a:t>Talk </a:t>
            </a:r>
            <a:r>
              <a:rPr lang="en-US" b="0" i="0" u="none" strike="noStrike" cap="none" dirty="0" smtClean="0">
                <a:solidFill>
                  <a:srgbClr val="F3F3F3"/>
                </a:solidFill>
                <a:latin typeface="Arial" charset="0"/>
                <a:ea typeface="Arial" charset="0"/>
                <a:cs typeface="Arial" charset="0"/>
                <a:sym typeface="Cabin"/>
              </a:rPr>
              <a:t>Frame Routine</a:t>
            </a:r>
            <a:endParaRPr lang="en-US" b="0" i="0" u="none" strike="noStrike" cap="none" dirty="0">
              <a:solidFill>
                <a:srgbClr val="F3F3F3"/>
              </a:solidFill>
              <a:latin typeface="Arial" charset="0"/>
              <a:ea typeface="Arial" charset="0"/>
              <a:cs typeface="Arial" charset="0"/>
              <a:sym typeface="Cabin"/>
            </a:endParaRPr>
          </a:p>
          <a:p>
            <a:pPr marL="0" marR="0" lvl="0" indent="0" algn="l" rtl="0">
              <a:lnSpc>
                <a:spcPct val="100000"/>
              </a:lnSpc>
              <a:spcBef>
                <a:spcPts val="0"/>
              </a:spcBef>
              <a:spcAft>
                <a:spcPts val="0"/>
              </a:spcAft>
              <a:buClr>
                <a:srgbClr val="FFFFFF"/>
              </a:buClr>
              <a:buSzPct val="25000"/>
              <a:buFont typeface="Arial"/>
              <a:buNone/>
            </a:pPr>
            <a:endParaRPr sz="4400" b="0" i="0" u="none" strike="noStrike" cap="none" dirty="0">
              <a:solidFill>
                <a:srgbClr val="FFFFFF"/>
              </a:solidFill>
              <a:latin typeface="Arial"/>
              <a:ea typeface="Arial"/>
              <a:cs typeface="Arial"/>
              <a:sym typeface="Arial"/>
            </a:endParaRPr>
          </a:p>
        </p:txBody>
      </p:sp>
      <p:grpSp>
        <p:nvGrpSpPr>
          <p:cNvPr id="449" name="Shape 449"/>
          <p:cNvGrpSpPr/>
          <p:nvPr/>
        </p:nvGrpSpPr>
        <p:grpSpPr>
          <a:xfrm>
            <a:off x="954791" y="1691205"/>
            <a:ext cx="7055151" cy="4173385"/>
            <a:chOff x="1691005" y="1066566"/>
            <a:chExt cx="6625800" cy="4444500"/>
          </a:xfrm>
        </p:grpSpPr>
        <p:sp>
          <p:nvSpPr>
            <p:cNvPr id="450" name="Shape 450"/>
            <p:cNvSpPr/>
            <p:nvPr/>
          </p:nvSpPr>
          <p:spPr>
            <a:xfrm>
              <a:off x="1691005" y="1066566"/>
              <a:ext cx="6625800" cy="4444500"/>
            </a:xfrm>
            <a:prstGeom prst="rect">
              <a:avLst/>
            </a:prstGeom>
            <a:solidFill>
              <a:srgbClr val="C0C0C0"/>
            </a:solidFill>
            <a:ln w="31750"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bin"/>
                <a:ea typeface="Cabin"/>
                <a:cs typeface="Cabin"/>
                <a:sym typeface="Cabin"/>
              </a:endParaRPr>
            </a:p>
          </p:txBody>
        </p:sp>
        <p:sp>
          <p:nvSpPr>
            <p:cNvPr id="451" name="Shape 451"/>
            <p:cNvSpPr txBox="1"/>
            <p:nvPr/>
          </p:nvSpPr>
          <p:spPr>
            <a:xfrm>
              <a:off x="3591007" y="1270091"/>
              <a:ext cx="4325700" cy="542699"/>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ctr" rtl="0">
                <a:lnSpc>
                  <a:spcPct val="115000"/>
                </a:lnSpc>
                <a:spcBef>
                  <a:spcPts val="0"/>
                </a:spcBef>
                <a:spcAft>
                  <a:spcPts val="0"/>
                </a:spcAft>
                <a:buClr>
                  <a:schemeClr val="dk1"/>
                </a:buClr>
                <a:buSzPct val="25000"/>
                <a:buFont typeface="Comic Sans MS"/>
                <a:buNone/>
              </a:pPr>
              <a:r>
                <a:rPr lang="en-US" sz="1400" b="0" i="0" u="none" strike="noStrike" cap="none">
                  <a:solidFill>
                    <a:schemeClr val="dk1"/>
                  </a:solidFill>
                  <a:latin typeface="Comic Sans MS"/>
                  <a:ea typeface="Comic Sans MS"/>
                  <a:cs typeface="Comic Sans MS"/>
                  <a:sym typeface="Comic Sans MS"/>
                </a:rPr>
                <a:t>Individual Think Time</a:t>
              </a:r>
            </a:p>
            <a:p>
              <a:pPr marL="0" marR="0" lvl="0" indent="0" algn="ctr" rtl="0">
                <a:lnSpc>
                  <a:spcPct val="115000"/>
                </a:lnSpc>
                <a:spcBef>
                  <a:spcPts val="0"/>
                </a:spcBef>
                <a:spcAft>
                  <a:spcPts val="0"/>
                </a:spcAft>
                <a:buClr>
                  <a:schemeClr val="dk1"/>
                </a:buClr>
                <a:buSzPct val="25000"/>
                <a:buFont typeface="Comic Sans MS"/>
                <a:buNone/>
              </a:pPr>
              <a:r>
                <a:rPr lang="en-US" sz="1400" b="0" i="0" u="none" strike="noStrike" cap="none">
                  <a:solidFill>
                    <a:schemeClr val="dk1"/>
                  </a:solidFill>
                  <a:latin typeface="Comic Sans MS"/>
                  <a:ea typeface="Comic Sans MS"/>
                  <a:cs typeface="Comic Sans MS"/>
                  <a:sym typeface="Comic Sans MS"/>
                </a:rPr>
                <a:t>Group Think Time </a:t>
              </a:r>
            </a:p>
          </p:txBody>
        </p:sp>
        <p:sp>
          <p:nvSpPr>
            <p:cNvPr id="452" name="Shape 452"/>
            <p:cNvSpPr txBox="1"/>
            <p:nvPr/>
          </p:nvSpPr>
          <p:spPr>
            <a:xfrm>
              <a:off x="1881589" y="2854115"/>
              <a:ext cx="6035099" cy="1271700"/>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ctr" rtl="0">
                <a:lnSpc>
                  <a:spcPct val="115000"/>
                </a:lnSpc>
                <a:spcBef>
                  <a:spcPts val="0"/>
                </a:spcBef>
                <a:spcAft>
                  <a:spcPts val="0"/>
                </a:spcAft>
                <a:buClr>
                  <a:schemeClr val="dk1"/>
                </a:buClr>
                <a:buSzPct val="25000"/>
                <a:buFont typeface="Comic Sans MS"/>
                <a:buNone/>
              </a:pPr>
              <a:r>
                <a:rPr lang="en-US" sz="2400" b="0" i="0" u="none" strike="noStrike" cap="none">
                  <a:solidFill>
                    <a:schemeClr val="dk1"/>
                  </a:solidFill>
                  <a:latin typeface="Comic Sans MS"/>
                  <a:ea typeface="Comic Sans MS"/>
                  <a:cs typeface="Comic Sans MS"/>
                  <a:sym typeface="Comic Sans MS"/>
                </a:rPr>
                <a:t>Sharing some idea with the whole group</a:t>
              </a:r>
            </a:p>
          </p:txBody>
        </p:sp>
        <p:sp>
          <p:nvSpPr>
            <p:cNvPr id="453" name="Shape 453"/>
            <p:cNvSpPr txBox="1"/>
            <p:nvPr/>
          </p:nvSpPr>
          <p:spPr>
            <a:xfrm>
              <a:off x="3059415" y="4516241"/>
              <a:ext cx="5072699" cy="852000"/>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ctr" rtl="0">
                <a:lnSpc>
                  <a:spcPct val="115000"/>
                </a:lnSpc>
                <a:spcBef>
                  <a:spcPts val="0"/>
                </a:spcBef>
                <a:spcAft>
                  <a:spcPts val="0"/>
                </a:spcAft>
                <a:buClr>
                  <a:schemeClr val="dk1"/>
                </a:buClr>
                <a:buSzPct val="25000"/>
                <a:buFont typeface="Comic Sans MS"/>
                <a:buNone/>
              </a:pPr>
              <a:r>
                <a:rPr lang="en-US" sz="1800" b="0" i="0" u="none" strike="noStrike" cap="none">
                  <a:solidFill>
                    <a:schemeClr val="dk1"/>
                  </a:solidFill>
                  <a:latin typeface="Comic Sans MS"/>
                  <a:ea typeface="Comic Sans MS"/>
                  <a:cs typeface="Comic Sans MS"/>
                  <a:sym typeface="Comic Sans MS"/>
                </a:rPr>
                <a:t>Summary of the mathematically valid conclusion agreed upon by the class</a:t>
              </a:r>
            </a:p>
          </p:txBody>
        </p:sp>
        <p:sp>
          <p:nvSpPr>
            <p:cNvPr id="454" name="Shape 454"/>
            <p:cNvSpPr/>
            <p:nvPr/>
          </p:nvSpPr>
          <p:spPr>
            <a:xfrm>
              <a:off x="1777168" y="4302453"/>
              <a:ext cx="1183800" cy="1136099"/>
            </a:xfrm>
            <a:prstGeom prst="verticalScroll">
              <a:avLst>
                <a:gd name="adj" fmla="val 12500"/>
              </a:avLst>
            </a:prstGeom>
            <a:gradFill>
              <a:gsLst>
                <a:gs pos="0">
                  <a:srgbClr val="FFFFFF"/>
                </a:gs>
                <a:gs pos="100000">
                  <a:srgbClr val="FF6600"/>
                </a:gs>
              </a:gsLst>
              <a:path path="circle">
                <a:fillToRect l="50000" t="50000" r="50000" b="50000"/>
              </a:path>
              <a:tileRect/>
            </a:gradFill>
            <a:ln w="19050"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bin"/>
                <a:ea typeface="Cabin"/>
                <a:cs typeface="Cabin"/>
                <a:sym typeface="Cabin"/>
              </a:endParaRPr>
            </a:p>
          </p:txBody>
        </p:sp>
        <p:sp>
          <p:nvSpPr>
            <p:cNvPr id="455" name="Shape 455"/>
            <p:cNvSpPr txBox="1"/>
            <p:nvPr/>
          </p:nvSpPr>
          <p:spPr>
            <a:xfrm>
              <a:off x="1788851" y="4520967"/>
              <a:ext cx="1182900" cy="984600"/>
            </a:xfrm>
            <a:prstGeom prst="rect">
              <a:avLst/>
            </a:prstGeom>
            <a:noFill/>
            <a:ln>
              <a:noFill/>
            </a:ln>
          </p:spPr>
          <p:txBody>
            <a:bodyPr lIns="91425" tIns="45700" rIns="91425" bIns="45700" anchor="t" anchorCtr="0">
              <a:noAutofit/>
            </a:bodyPr>
            <a:lstStyle/>
            <a:p>
              <a:pPr marL="0" marR="0" lvl="0" indent="0" algn="ctr" rtl="0">
                <a:lnSpc>
                  <a:spcPct val="115000"/>
                </a:lnSpc>
                <a:spcBef>
                  <a:spcPts val="0"/>
                </a:spcBef>
                <a:spcAft>
                  <a:spcPts val="0"/>
                </a:spcAft>
                <a:buClr>
                  <a:schemeClr val="dk1"/>
                </a:buClr>
                <a:buSzPct val="25000"/>
                <a:buFont typeface="Allerta"/>
                <a:buNone/>
              </a:pPr>
              <a:r>
                <a:rPr lang="en-US" sz="1200" b="0" i="0" u="none" strike="noStrike" cap="none">
                  <a:solidFill>
                    <a:schemeClr val="dk1"/>
                  </a:solidFill>
                  <a:latin typeface="Allerta"/>
                  <a:ea typeface="Allerta"/>
                  <a:cs typeface="Allerta"/>
                  <a:sym typeface="Allerta"/>
                </a:rPr>
                <a:t>We Understand</a:t>
              </a:r>
            </a:p>
          </p:txBody>
        </p:sp>
        <p:sp>
          <p:nvSpPr>
            <p:cNvPr id="456" name="Shape 456"/>
            <p:cNvSpPr/>
            <p:nvPr/>
          </p:nvSpPr>
          <p:spPr>
            <a:xfrm>
              <a:off x="2139351" y="1194362"/>
              <a:ext cx="1051499" cy="556198"/>
            </a:xfrm>
            <a:prstGeom prst="cloudCallout">
              <a:avLst>
                <a:gd name="adj1" fmla="val 70519"/>
                <a:gd name="adj2" fmla="val 41269"/>
              </a:avLst>
            </a:prstGeom>
            <a:gradFill>
              <a:gsLst>
                <a:gs pos="0">
                  <a:srgbClr val="FFFFFF"/>
                </a:gs>
                <a:gs pos="100000">
                  <a:srgbClr val="3366FF"/>
                </a:gs>
              </a:gsLst>
              <a:path path="circle">
                <a:fillToRect l="50000" t="50000" r="50000" b="50000"/>
              </a:path>
              <a:tileRect/>
            </a:gradFill>
            <a:ln w="19050"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ctr" rtl="0">
                <a:lnSpc>
                  <a:spcPct val="115000"/>
                </a:lnSpc>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Think</a:t>
              </a:r>
            </a:p>
          </p:txBody>
        </p:sp>
        <p:sp>
          <p:nvSpPr>
            <p:cNvPr id="457" name="Shape 457"/>
            <p:cNvSpPr/>
            <p:nvPr/>
          </p:nvSpPr>
          <p:spPr>
            <a:xfrm>
              <a:off x="2150306" y="2114957"/>
              <a:ext cx="1172098" cy="556199"/>
            </a:xfrm>
            <a:prstGeom prst="wedgeEllipseCallout">
              <a:avLst>
                <a:gd name="adj1" fmla="val 27069"/>
                <a:gd name="adj2" fmla="val 73690"/>
              </a:avLst>
            </a:prstGeom>
            <a:gradFill>
              <a:gsLst>
                <a:gs pos="0">
                  <a:srgbClr val="FFFFFF"/>
                </a:gs>
                <a:gs pos="100000">
                  <a:srgbClr val="FF0000"/>
                </a:gs>
              </a:gsLst>
              <a:path path="circle">
                <a:fillToRect l="50000" t="50000" r="50000" b="50000"/>
              </a:path>
              <a:tileRect/>
            </a:gradFill>
            <a:ln w="19050" cap="flat" cmpd="sng">
              <a:solidFill>
                <a:srgbClr val="000000"/>
              </a:solidFill>
              <a:prstDash val="solid"/>
              <a:miter/>
              <a:headEnd type="none" w="med" len="med"/>
              <a:tailEnd type="none" w="med" len="med"/>
            </a:ln>
          </p:spPr>
          <p:txBody>
            <a:bodyPr lIns="91425" tIns="91425" rIns="91425" bIns="91425" anchor="t" anchorCtr="0">
              <a:noAutofit/>
            </a:bodyPr>
            <a:lstStyle/>
            <a:p>
              <a:pPr marL="0" marR="0" lvl="0" indent="0" algn="ctr" rtl="0">
                <a:lnSpc>
                  <a:spcPct val="115000"/>
                </a:lnSpc>
                <a:spcBef>
                  <a:spcPts val="0"/>
                </a:spcBef>
                <a:spcAft>
                  <a:spcPts val="0"/>
                </a:spcAft>
                <a:buClr>
                  <a:schemeClr val="dk1"/>
                </a:buClr>
                <a:buSzPct val="25000"/>
                <a:buFont typeface="Arial"/>
                <a:buNone/>
              </a:pPr>
              <a:r>
                <a:rPr lang="en-US" sz="1000" b="0" i="0" u="none" strike="noStrike" cap="none">
                  <a:solidFill>
                    <a:schemeClr val="dk1"/>
                  </a:solidFill>
                  <a:latin typeface="Arial"/>
                  <a:ea typeface="Arial"/>
                  <a:cs typeface="Arial"/>
                  <a:sym typeface="Arial"/>
                </a:rPr>
                <a:t>Talk Idea</a:t>
              </a:r>
            </a:p>
          </p:txBody>
        </p:sp>
        <p:sp>
          <p:nvSpPr>
            <p:cNvPr id="458" name="Shape 458"/>
            <p:cNvSpPr/>
            <p:nvPr/>
          </p:nvSpPr>
          <p:spPr>
            <a:xfrm>
              <a:off x="6213916" y="2114957"/>
              <a:ext cx="1172100" cy="556199"/>
            </a:xfrm>
            <a:prstGeom prst="wedgeEllipseCallout">
              <a:avLst>
                <a:gd name="adj1" fmla="val 27069"/>
                <a:gd name="adj2" fmla="val 73690"/>
              </a:avLst>
            </a:prstGeom>
            <a:gradFill>
              <a:gsLst>
                <a:gs pos="0">
                  <a:srgbClr val="FFFFFF"/>
                </a:gs>
                <a:gs pos="100000">
                  <a:srgbClr val="FFFF00"/>
                </a:gs>
              </a:gsLst>
              <a:path path="circle">
                <a:fillToRect l="50000" t="50000" r="50000" b="50000"/>
              </a:path>
              <a:tileRect/>
            </a:gradFill>
            <a:ln w="19050" cap="flat" cmpd="sng">
              <a:solidFill>
                <a:srgbClr val="000000"/>
              </a:solidFill>
              <a:prstDash val="solid"/>
              <a:miter/>
              <a:headEnd type="none" w="med" len="med"/>
              <a:tailEnd type="none" w="med" len="med"/>
            </a:ln>
          </p:spPr>
          <p:txBody>
            <a:bodyPr lIns="91425" tIns="91425" rIns="91425" bIns="91425" anchor="t" anchorCtr="0">
              <a:noAutofit/>
            </a:bodyPr>
            <a:lstStyle/>
            <a:p>
              <a:pPr marL="0" marR="0" lvl="0" indent="0" algn="ctr" rtl="0">
                <a:lnSpc>
                  <a:spcPct val="115000"/>
                </a:lnSpc>
                <a:spcBef>
                  <a:spcPts val="0"/>
                </a:spcBef>
                <a:spcAft>
                  <a:spcPts val="0"/>
                </a:spcAft>
                <a:buClr>
                  <a:schemeClr val="dk1"/>
                </a:buClr>
                <a:buSzPct val="25000"/>
                <a:buFont typeface="Arial"/>
                <a:buNone/>
              </a:pPr>
              <a:r>
                <a:rPr lang="en-US" sz="1000" b="0" i="0" u="none" strike="noStrike" cap="none">
                  <a:solidFill>
                    <a:schemeClr val="dk1"/>
                  </a:solidFill>
                  <a:latin typeface="Arial"/>
                  <a:ea typeface="Arial"/>
                  <a:cs typeface="Arial"/>
                  <a:sym typeface="Arial"/>
                </a:rPr>
                <a:t>Talk Idea</a:t>
              </a:r>
            </a:p>
          </p:txBody>
        </p:sp>
        <p:sp>
          <p:nvSpPr>
            <p:cNvPr id="459" name="Shape 459"/>
            <p:cNvSpPr/>
            <p:nvPr/>
          </p:nvSpPr>
          <p:spPr>
            <a:xfrm>
              <a:off x="4253307" y="2114957"/>
              <a:ext cx="1172100" cy="556199"/>
            </a:xfrm>
            <a:prstGeom prst="wedgeEllipseCallout">
              <a:avLst>
                <a:gd name="adj1" fmla="val 27069"/>
                <a:gd name="adj2" fmla="val 73690"/>
              </a:avLst>
            </a:prstGeom>
            <a:gradFill>
              <a:gsLst>
                <a:gs pos="0">
                  <a:srgbClr val="FFFFFF"/>
                </a:gs>
                <a:gs pos="100000">
                  <a:srgbClr val="008000"/>
                </a:gs>
              </a:gsLst>
              <a:path path="circle">
                <a:fillToRect l="50000" t="50000" r="50000" b="50000"/>
              </a:path>
              <a:tileRect/>
            </a:gradFill>
            <a:ln w="19050" cap="flat" cmpd="sng">
              <a:solidFill>
                <a:srgbClr val="000000"/>
              </a:solidFill>
              <a:prstDash val="solid"/>
              <a:miter/>
              <a:headEnd type="none" w="med" len="med"/>
              <a:tailEnd type="none" w="med" len="med"/>
            </a:ln>
          </p:spPr>
          <p:txBody>
            <a:bodyPr lIns="91425" tIns="91425" rIns="91425" bIns="91425" anchor="t" anchorCtr="0">
              <a:noAutofit/>
            </a:bodyPr>
            <a:lstStyle/>
            <a:p>
              <a:pPr marL="0" marR="0" lvl="0" indent="0" algn="ctr" rtl="0">
                <a:lnSpc>
                  <a:spcPct val="115000"/>
                </a:lnSpc>
                <a:spcBef>
                  <a:spcPts val="0"/>
                </a:spcBef>
                <a:spcAft>
                  <a:spcPts val="0"/>
                </a:spcAft>
                <a:buClr>
                  <a:schemeClr val="dk1"/>
                </a:buClr>
                <a:buSzPct val="25000"/>
                <a:buFont typeface="Arial"/>
                <a:buNone/>
              </a:pPr>
              <a:r>
                <a:rPr lang="en-US" sz="1000" b="0" i="0" u="none" strike="noStrike" cap="none">
                  <a:solidFill>
                    <a:schemeClr val="dk1"/>
                  </a:solidFill>
                  <a:latin typeface="Arial"/>
                  <a:ea typeface="Arial"/>
                  <a:cs typeface="Arial"/>
                  <a:sym typeface="Arial"/>
                </a:rPr>
                <a:t>Talk Idea</a:t>
              </a:r>
            </a:p>
          </p:txBody>
        </p:sp>
      </p:grpSp>
      <p:sp>
        <p:nvSpPr>
          <p:cNvPr id="460" name="Shape 460"/>
          <p:cNvSpPr txBox="1"/>
          <p:nvPr/>
        </p:nvSpPr>
        <p:spPr>
          <a:xfrm>
            <a:off x="1330800" y="5935375"/>
            <a:ext cx="6482399" cy="635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bin"/>
              <a:buNone/>
            </a:pPr>
            <a:r>
              <a:rPr lang="en-US" sz="1200" b="0" i="1" u="none" strike="noStrike" cap="none" dirty="0">
                <a:solidFill>
                  <a:schemeClr val="dk1"/>
                </a:solidFill>
                <a:latin typeface="Cabin"/>
                <a:ea typeface="Cabin"/>
                <a:cs typeface="Cabin"/>
                <a:sym typeface="Cabin"/>
              </a:rPr>
              <a:t>Exploring Shape Games: Geometry with </a:t>
            </a:r>
            <a:r>
              <a:rPr lang="en-US" sz="1200" b="0" i="1" u="none" strike="noStrike" cap="none" dirty="0" err="1">
                <a:solidFill>
                  <a:schemeClr val="dk1"/>
                </a:solidFill>
                <a:latin typeface="Cabin"/>
                <a:ea typeface="Cabin"/>
                <a:cs typeface="Cabin"/>
                <a:sym typeface="Cabin"/>
              </a:rPr>
              <a:t>Imi</a:t>
            </a:r>
            <a:r>
              <a:rPr lang="en-US" sz="1200" b="0" i="1" u="none" strike="noStrike" cap="none" dirty="0">
                <a:solidFill>
                  <a:schemeClr val="dk1"/>
                </a:solidFill>
                <a:latin typeface="Cabin"/>
                <a:ea typeface="Cabin"/>
                <a:cs typeface="Cabin"/>
                <a:sym typeface="Cabin"/>
              </a:rPr>
              <a:t> and Zani</a:t>
            </a:r>
            <a:r>
              <a:rPr lang="en-US" sz="1200" b="0" i="0" u="none" strike="noStrike" cap="none" dirty="0">
                <a:solidFill>
                  <a:schemeClr val="dk1"/>
                </a:solidFill>
                <a:latin typeface="Cabin"/>
                <a:ea typeface="Cabin"/>
                <a:cs typeface="Cabin"/>
                <a:sym typeface="Cabin"/>
              </a:rPr>
              <a:t>, by M. K. Gavin,</a:t>
            </a:r>
            <a:r>
              <a:rPr lang="en-US" sz="1200" b="0" i="1" u="none" strike="noStrike" cap="none" dirty="0">
                <a:solidFill>
                  <a:schemeClr val="dk1"/>
                </a:solidFill>
                <a:latin typeface="Cabin"/>
                <a:ea typeface="Cabin"/>
                <a:cs typeface="Cabin"/>
                <a:sym typeface="Cabin"/>
              </a:rPr>
              <a:t> </a:t>
            </a:r>
            <a:r>
              <a:rPr lang="en-US" sz="1200" b="0" i="0" u="none" strike="noStrike" cap="none" dirty="0">
                <a:solidFill>
                  <a:schemeClr val="dk1"/>
                </a:solidFill>
                <a:latin typeface="Cabin"/>
                <a:ea typeface="Cabin"/>
                <a:cs typeface="Cabin"/>
                <a:sym typeface="Cabin"/>
              </a:rPr>
              <a:t>T. M. Casa, S. H. Chapin, and L. J. Sheffield. Copyright © 2012, by Kendall Hunt Publishing Company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Opening Activity</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18657075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 our Community Agreements</a:t>
            </a:r>
            <a:endParaRPr lang="en-US" dirty="0"/>
          </a:p>
        </p:txBody>
      </p:sp>
      <p:sp>
        <p:nvSpPr>
          <p:cNvPr id="5" name="Text Placeholder 4"/>
          <p:cNvSpPr>
            <a:spLocks noGrp="1"/>
          </p:cNvSpPr>
          <p:nvPr>
            <p:ph type="body" idx="2"/>
          </p:nvPr>
        </p:nvSpPr>
        <p:spPr>
          <a:xfrm>
            <a:off x="457200" y="1718235"/>
            <a:ext cx="4040187" cy="4407398"/>
          </a:xfrm>
        </p:spPr>
        <p:txBody>
          <a:bodyPr/>
          <a:lstStyle/>
          <a:p>
            <a:endParaRPr lang="en-US" sz="2400" dirty="0"/>
          </a:p>
        </p:txBody>
      </p:sp>
      <p:sp>
        <p:nvSpPr>
          <p:cNvPr id="7" name="Text Placeholder 6"/>
          <p:cNvSpPr>
            <a:spLocks noGrp="1"/>
          </p:cNvSpPr>
          <p:nvPr>
            <p:ph type="body" idx="4"/>
          </p:nvPr>
        </p:nvSpPr>
        <p:spPr>
          <a:xfrm>
            <a:off x="4928908" y="1733176"/>
            <a:ext cx="4041774" cy="4392457"/>
          </a:xfrm>
        </p:spPr>
        <p:txBody>
          <a:bodyPr/>
          <a:lstStyle/>
          <a:p>
            <a:endParaRPr lang="en-US" sz="2400" dirty="0"/>
          </a:p>
        </p:txBody>
      </p:sp>
    </p:spTree>
    <p:extLst>
      <p:ext uri="{BB962C8B-B14F-4D97-AF65-F5344CB8AC3E}">
        <p14:creationId xmlns:p14="http://schemas.microsoft.com/office/powerpoint/2010/main" val="29199254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480"/>
        <p:cNvGrpSpPr/>
        <p:nvPr/>
      </p:nvGrpSpPr>
      <p:grpSpPr>
        <a:xfrm>
          <a:off x="0" y="0"/>
          <a:ext cx="0" cy="0"/>
          <a:chOff x="0" y="0"/>
          <a:chExt cx="0" cy="0"/>
        </a:xfrm>
      </p:grpSpPr>
      <p:sp>
        <p:nvSpPr>
          <p:cNvPr id="481" name="Shape 481"/>
          <p:cNvSpPr/>
          <p:nvPr/>
        </p:nvSpPr>
        <p:spPr>
          <a:xfrm>
            <a:off x="0" y="663020"/>
            <a:ext cx="8593199" cy="4206900"/>
          </a:xfrm>
          <a:prstGeom prst="cloudCallout">
            <a:avLst>
              <a:gd name="adj1" fmla="val 45338"/>
              <a:gd name="adj2" fmla="val 74333"/>
            </a:avLst>
          </a:prstGeom>
          <a:gradFill>
            <a:gsLst>
              <a:gs pos="0">
                <a:srgbClr val="FFFFFF"/>
              </a:gs>
              <a:gs pos="100000">
                <a:srgbClr val="3366FF"/>
              </a:gs>
            </a:gsLst>
            <a:path path="circle">
              <a:fillToRect l="50000" t="50000" r="50000" b="50000"/>
            </a:path>
            <a:tileRect/>
          </a:gradFill>
          <a:ln w="19050"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2000" b="0" i="0" u="none" strike="noStrike" cap="none">
                <a:solidFill>
                  <a:schemeClr val="dk1"/>
                </a:solidFill>
                <a:latin typeface="Arial"/>
                <a:ea typeface="Arial"/>
                <a:cs typeface="Arial"/>
                <a:sym typeface="Arial"/>
              </a:rPr>
              <a:t>Think</a:t>
            </a:r>
          </a:p>
        </p:txBody>
      </p:sp>
      <p:pic>
        <p:nvPicPr>
          <p:cNvPr id="482" name="Shape 482"/>
          <p:cNvPicPr preferRelativeResize="0"/>
          <p:nvPr/>
        </p:nvPicPr>
        <p:blipFill rotWithShape="1">
          <a:blip r:embed="rId3">
            <a:alphaModFix/>
          </a:blip>
          <a:srcRect/>
          <a:stretch/>
        </p:blipFill>
        <p:spPr>
          <a:xfrm>
            <a:off x="8359134" y="6085541"/>
            <a:ext cx="772499" cy="772499"/>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title"/>
          </p:nvPr>
        </p:nvSpPr>
        <p:spPr>
          <a:xfrm>
            <a:off x="457200" y="304802"/>
            <a:ext cx="8229600" cy="15125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b="0" i="0" u="none" strike="noStrike" cap="none" dirty="0">
                <a:solidFill>
                  <a:srgbClr val="F3F3F3"/>
                </a:solidFill>
                <a:latin typeface="Arial" panose="020B0604020202020204" pitchFamily="34" charset="0"/>
                <a:ea typeface="Cabin"/>
                <a:cs typeface="Arial" panose="020B0604020202020204" pitchFamily="34" charset="0"/>
                <a:sym typeface="Cabin"/>
              </a:rPr>
              <a:t>Chain of Flowers </a:t>
            </a:r>
          </a:p>
          <a:p>
            <a:pPr marL="0" marR="0" lvl="0" indent="0" algn="ctr" rtl="0">
              <a:lnSpc>
                <a:spcPct val="100000"/>
              </a:lnSpc>
              <a:spcBef>
                <a:spcPts val="0"/>
              </a:spcBef>
              <a:spcAft>
                <a:spcPts val="0"/>
              </a:spcAft>
              <a:buClr>
                <a:srgbClr val="FFFFFF"/>
              </a:buClr>
              <a:buSzPct val="25000"/>
              <a:buFont typeface="Arial"/>
              <a:buNone/>
            </a:pPr>
            <a:r>
              <a:rPr lang="en-US" b="0" i="0" u="none" strike="noStrike" cap="none" dirty="0">
                <a:solidFill>
                  <a:srgbClr val="F3F3F3"/>
                </a:solidFill>
                <a:latin typeface="Arial" panose="020B0604020202020204" pitchFamily="34" charset="0"/>
                <a:ea typeface="Cabin"/>
                <a:cs typeface="Arial" panose="020B0604020202020204" pitchFamily="34" charset="0"/>
                <a:sym typeface="Cabin"/>
              </a:rPr>
              <a:t>Pattern task</a:t>
            </a:r>
          </a:p>
          <a:p>
            <a:pPr marL="0" marR="0" lvl="0" indent="0" algn="l" rtl="0">
              <a:lnSpc>
                <a:spcPct val="100000"/>
              </a:lnSpc>
              <a:spcBef>
                <a:spcPts val="0"/>
              </a:spcBef>
              <a:spcAft>
                <a:spcPts val="0"/>
              </a:spcAft>
              <a:buClr>
                <a:srgbClr val="FFFFFF"/>
              </a:buClr>
              <a:buSzPct val="25000"/>
              <a:buFont typeface="Arial"/>
              <a:buNone/>
            </a:pPr>
            <a:endParaRPr sz="4400" b="0" i="0" u="none" strike="noStrike" cap="none" dirty="0">
              <a:solidFill>
                <a:srgbClr val="FFFFFF"/>
              </a:solidFill>
              <a:latin typeface="Arial"/>
              <a:ea typeface="Arial"/>
              <a:cs typeface="Arial"/>
              <a:sym typeface="Arial"/>
            </a:endParaRPr>
          </a:p>
        </p:txBody>
      </p:sp>
      <p:sp>
        <p:nvSpPr>
          <p:cNvPr id="491" name="Shape 491"/>
          <p:cNvSpPr txBox="1"/>
          <p:nvPr/>
        </p:nvSpPr>
        <p:spPr>
          <a:xfrm>
            <a:off x="457200" y="3943350"/>
            <a:ext cx="8027233" cy="2243138"/>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1"/>
              </a:buClr>
              <a:buFont typeface="Arial"/>
              <a:buNone/>
            </a:pPr>
            <a:endParaRPr sz="1200" b="0" i="0" u="none" strike="noStrike" cap="none" dirty="0">
              <a:solidFill>
                <a:schemeClr val="dk1"/>
              </a:solidFill>
              <a:latin typeface="Cambria"/>
              <a:ea typeface="Cambria"/>
              <a:cs typeface="Cambria"/>
              <a:sym typeface="Cambria"/>
            </a:endParaRPr>
          </a:p>
          <a:p>
            <a:pPr marL="457200" marR="0" lvl="0" indent="-342900" algn="l" rtl="0">
              <a:lnSpc>
                <a:spcPct val="100000"/>
              </a:lnSpc>
              <a:spcBef>
                <a:spcPts val="0"/>
              </a:spcBef>
              <a:spcAft>
                <a:spcPts val="1000"/>
              </a:spcAft>
              <a:buClr>
                <a:schemeClr val="dk1"/>
              </a:buClr>
              <a:buSzPct val="100000"/>
              <a:buFont typeface="Cambria"/>
              <a:buAutoNum type="alphaLcPeriod"/>
            </a:pPr>
            <a:r>
              <a:rPr lang="en-US" sz="2400" b="0" i="0" u="none" strike="noStrike" cap="none" dirty="0">
                <a:solidFill>
                  <a:schemeClr val="dk1"/>
                </a:solidFill>
                <a:latin typeface="Arial" panose="020B0604020202020204" pitchFamily="34" charset="0"/>
                <a:ea typeface="Cambria"/>
                <a:cs typeface="Arial" panose="020B0604020202020204" pitchFamily="34" charset="0"/>
                <a:sym typeface="Cambria"/>
              </a:rPr>
              <a:t>Draw Figure 5. How many tiles does it </a:t>
            </a:r>
            <a:r>
              <a:rPr lang="en-US" sz="2400" b="0" i="0" u="none" strike="noStrike" cap="none" dirty="0" smtClean="0">
                <a:solidFill>
                  <a:schemeClr val="dk1"/>
                </a:solidFill>
                <a:latin typeface="Arial" panose="020B0604020202020204" pitchFamily="34" charset="0"/>
                <a:ea typeface="Cambria"/>
                <a:cs typeface="Arial" panose="020B0604020202020204" pitchFamily="34" charset="0"/>
                <a:sym typeface="Cambria"/>
              </a:rPr>
              <a:t>have?</a:t>
            </a:r>
          </a:p>
          <a:p>
            <a:pPr marL="457200" marR="0" lvl="0" indent="-342900" algn="l" rtl="0">
              <a:lnSpc>
                <a:spcPct val="100000"/>
              </a:lnSpc>
              <a:spcBef>
                <a:spcPts val="0"/>
              </a:spcBef>
              <a:spcAft>
                <a:spcPts val="1000"/>
              </a:spcAft>
              <a:buClr>
                <a:schemeClr val="dk1"/>
              </a:buClr>
              <a:buSzPct val="100000"/>
              <a:buFont typeface="Cambria"/>
              <a:buAutoNum type="alphaLcPeriod"/>
            </a:pPr>
            <a:r>
              <a:rPr lang="en-US" sz="2400" b="0" i="0" u="none" strike="noStrike" cap="none" dirty="0" smtClean="0">
                <a:solidFill>
                  <a:schemeClr val="dk1"/>
                </a:solidFill>
                <a:latin typeface="Arial" panose="020B0604020202020204" pitchFamily="34" charset="0"/>
                <a:ea typeface="Cambria"/>
                <a:cs typeface="Arial" panose="020B0604020202020204" pitchFamily="34" charset="0"/>
                <a:sym typeface="Cambria"/>
              </a:rPr>
              <a:t>How </a:t>
            </a:r>
            <a:r>
              <a:rPr lang="en-US" sz="2400" b="0" i="0" u="none" strike="noStrike" cap="none" dirty="0">
                <a:solidFill>
                  <a:schemeClr val="dk1"/>
                </a:solidFill>
                <a:latin typeface="Arial" panose="020B0604020202020204" pitchFamily="34" charset="0"/>
                <a:ea typeface="Cambria"/>
                <a:cs typeface="Arial" panose="020B0604020202020204" pitchFamily="34" charset="0"/>
                <a:sym typeface="Cambria"/>
              </a:rPr>
              <a:t>many tiles will the 25</a:t>
            </a:r>
            <a:r>
              <a:rPr lang="en-US" sz="2400" b="0" i="0" u="none" strike="noStrike" cap="none" baseline="30000" dirty="0">
                <a:solidFill>
                  <a:schemeClr val="dk1"/>
                </a:solidFill>
                <a:latin typeface="Arial" panose="020B0604020202020204" pitchFamily="34" charset="0"/>
                <a:ea typeface="Cambria"/>
                <a:cs typeface="Arial" panose="020B0604020202020204" pitchFamily="34" charset="0"/>
                <a:sym typeface="Cambria"/>
              </a:rPr>
              <a:t>th</a:t>
            </a:r>
            <a:r>
              <a:rPr lang="en-US" sz="2400" b="0" i="0" u="none" strike="noStrike" cap="none" dirty="0">
                <a:solidFill>
                  <a:schemeClr val="dk1"/>
                </a:solidFill>
                <a:latin typeface="Arial" panose="020B0604020202020204" pitchFamily="34" charset="0"/>
                <a:ea typeface="Cambria"/>
                <a:cs typeface="Arial" panose="020B0604020202020204" pitchFamily="34" charset="0"/>
                <a:sym typeface="Cambria"/>
              </a:rPr>
              <a:t> figure have? How do you </a:t>
            </a:r>
            <a:r>
              <a:rPr lang="en-US" sz="2400" b="0" i="0" u="none" strike="noStrike" cap="none" dirty="0" smtClean="0">
                <a:solidFill>
                  <a:schemeClr val="dk1"/>
                </a:solidFill>
                <a:latin typeface="Arial" panose="020B0604020202020204" pitchFamily="34" charset="0"/>
                <a:ea typeface="Cambria"/>
                <a:cs typeface="Arial" panose="020B0604020202020204" pitchFamily="34" charset="0"/>
                <a:sym typeface="Cambria"/>
              </a:rPr>
              <a:t>know?</a:t>
            </a:r>
            <a:endParaRPr lang="en-US" sz="2400" dirty="0">
              <a:solidFill>
                <a:schemeClr val="dk1"/>
              </a:solidFill>
              <a:latin typeface="Arial" panose="020B0604020202020204" pitchFamily="34" charset="0"/>
              <a:ea typeface="Cambria"/>
              <a:cs typeface="Arial" panose="020B0604020202020204" pitchFamily="34" charset="0"/>
              <a:sym typeface="Cambria"/>
            </a:endParaRPr>
          </a:p>
          <a:p>
            <a:pPr marL="457200" marR="0" lvl="0" indent="-342900" algn="l" rtl="0">
              <a:lnSpc>
                <a:spcPct val="100000"/>
              </a:lnSpc>
              <a:spcBef>
                <a:spcPts val="0"/>
              </a:spcBef>
              <a:spcAft>
                <a:spcPts val="1000"/>
              </a:spcAft>
              <a:buClr>
                <a:schemeClr val="dk1"/>
              </a:buClr>
              <a:buSzPct val="100000"/>
              <a:buFont typeface="Cambria"/>
              <a:buAutoNum type="alphaLcPeriod"/>
            </a:pPr>
            <a:r>
              <a:rPr lang="en-US" sz="2400" b="0" i="0" u="none" strike="noStrike" cap="none" dirty="0" smtClean="0">
                <a:solidFill>
                  <a:schemeClr val="dk1"/>
                </a:solidFill>
                <a:latin typeface="Arial" panose="020B0604020202020204" pitchFamily="34" charset="0"/>
                <a:ea typeface="Cambria"/>
                <a:cs typeface="Arial" panose="020B0604020202020204" pitchFamily="34" charset="0"/>
                <a:sym typeface="Cambria"/>
              </a:rPr>
              <a:t>How </a:t>
            </a:r>
            <a:r>
              <a:rPr lang="en-US" sz="2400" b="0" i="0" u="none" strike="noStrike" cap="none" dirty="0">
                <a:solidFill>
                  <a:schemeClr val="dk1"/>
                </a:solidFill>
                <a:latin typeface="Arial" panose="020B0604020202020204" pitchFamily="34" charset="0"/>
                <a:ea typeface="Cambria"/>
                <a:cs typeface="Arial" panose="020B0604020202020204" pitchFamily="34" charset="0"/>
                <a:sym typeface="Cambria"/>
              </a:rPr>
              <a:t>many tiles are in the </a:t>
            </a:r>
            <a:r>
              <a:rPr lang="en-US" sz="2400" b="0" i="1" u="none" strike="noStrike" cap="none" dirty="0">
                <a:solidFill>
                  <a:schemeClr val="dk1"/>
                </a:solidFill>
                <a:latin typeface="Arial" panose="020B0604020202020204" pitchFamily="34" charset="0"/>
                <a:ea typeface="Cambria"/>
                <a:cs typeface="Arial" panose="020B0604020202020204" pitchFamily="34" charset="0"/>
                <a:sym typeface="Cambria"/>
              </a:rPr>
              <a:t>n</a:t>
            </a:r>
            <a:r>
              <a:rPr lang="en-US" sz="2400" b="0" i="0" u="none" strike="noStrike" cap="none" dirty="0">
                <a:solidFill>
                  <a:schemeClr val="dk1"/>
                </a:solidFill>
                <a:latin typeface="Arial" panose="020B0604020202020204" pitchFamily="34" charset="0"/>
                <a:ea typeface="Cambria"/>
                <a:cs typeface="Arial" panose="020B0604020202020204" pitchFamily="34" charset="0"/>
                <a:sym typeface="Cambria"/>
              </a:rPr>
              <a:t>th figure? How do you know? </a:t>
            </a:r>
          </a:p>
        </p:txBody>
      </p:sp>
      <p:grpSp>
        <p:nvGrpSpPr>
          <p:cNvPr id="4" name="Group 3"/>
          <p:cNvGrpSpPr>
            <a:grpSpLocks noChangeAspect="1"/>
          </p:cNvGrpSpPr>
          <p:nvPr/>
        </p:nvGrpSpPr>
        <p:grpSpPr>
          <a:xfrm>
            <a:off x="1042985" y="2057404"/>
            <a:ext cx="1043338" cy="936667"/>
            <a:chOff x="1311431" y="1727680"/>
            <a:chExt cx="1760730" cy="1580713"/>
          </a:xfrm>
        </p:grpSpPr>
        <p:sp>
          <p:nvSpPr>
            <p:cNvPr id="2" name="Hexagon 1"/>
            <p:cNvSpPr/>
            <p:nvPr/>
          </p:nvSpPr>
          <p:spPr>
            <a:xfrm rot="19725577">
              <a:off x="1724897" y="2104837"/>
              <a:ext cx="914400" cy="822960"/>
            </a:xfrm>
            <a:prstGeom prst="hexagon">
              <a:avLst>
                <a:gd name="adj" fmla="val 30414"/>
                <a:gd name="vf" fmla="val 115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614961" y="2287717"/>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7899444">
              <a:off x="2272053" y="1727680"/>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311431" y="2287717"/>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9656510">
              <a:off x="1588005" y="1727680"/>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9733209">
              <a:off x="2329209" y="2839436"/>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7890168">
              <a:off x="1658280" y="2851193"/>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3029531" y="2096235"/>
            <a:ext cx="1819945" cy="941379"/>
            <a:chOff x="2700913" y="1981931"/>
            <a:chExt cx="1819945" cy="941379"/>
          </a:xfrm>
        </p:grpSpPr>
        <p:grpSp>
          <p:nvGrpSpPr>
            <p:cNvPr id="17" name="Group 16"/>
            <p:cNvGrpSpPr>
              <a:grpSpLocks noChangeAspect="1"/>
            </p:cNvGrpSpPr>
            <p:nvPr/>
          </p:nvGrpSpPr>
          <p:grpSpPr>
            <a:xfrm>
              <a:off x="2700913" y="1986643"/>
              <a:ext cx="1043338" cy="936667"/>
              <a:chOff x="1311431" y="1727680"/>
              <a:chExt cx="1760730" cy="1580713"/>
            </a:xfrm>
          </p:grpSpPr>
          <p:sp>
            <p:nvSpPr>
              <p:cNvPr id="18" name="Hexagon 17"/>
              <p:cNvSpPr/>
              <p:nvPr/>
            </p:nvSpPr>
            <p:spPr>
              <a:xfrm rot="19725577">
                <a:off x="1724897" y="2104837"/>
                <a:ext cx="914400" cy="822960"/>
              </a:xfrm>
              <a:prstGeom prst="hexagon">
                <a:avLst>
                  <a:gd name="adj" fmla="val 30414"/>
                  <a:gd name="vf" fmla="val 115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614961" y="2287717"/>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7899444">
                <a:off x="2272053" y="1727680"/>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311431" y="2287717"/>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19656510">
                <a:off x="1588005" y="1727680"/>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19733209">
                <a:off x="2329209" y="2839436"/>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17890168">
                <a:off x="1658280" y="2851193"/>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a:grpSpLocks noChangeAspect="1"/>
            </p:cNvGrpSpPr>
            <p:nvPr/>
          </p:nvGrpSpPr>
          <p:grpSpPr>
            <a:xfrm>
              <a:off x="3477520" y="1981931"/>
              <a:ext cx="1043338" cy="936667"/>
              <a:chOff x="1311431" y="1727680"/>
              <a:chExt cx="1760730" cy="1580713"/>
            </a:xfrm>
          </p:grpSpPr>
          <p:sp>
            <p:nvSpPr>
              <p:cNvPr id="26" name="Hexagon 25"/>
              <p:cNvSpPr/>
              <p:nvPr/>
            </p:nvSpPr>
            <p:spPr>
              <a:xfrm rot="19725577">
                <a:off x="1724897" y="2104837"/>
                <a:ext cx="914400" cy="822960"/>
              </a:xfrm>
              <a:prstGeom prst="hexagon">
                <a:avLst>
                  <a:gd name="adj" fmla="val 30414"/>
                  <a:gd name="vf" fmla="val 115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614961" y="2287717"/>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17899444">
                <a:off x="2272053" y="1727680"/>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311431" y="2287717"/>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19656510">
                <a:off x="1588005" y="1727680"/>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rot="19733209">
                <a:off x="2329209" y="2839436"/>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rot="17890168">
                <a:off x="1658280" y="2851193"/>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oup 5"/>
          <p:cNvGrpSpPr/>
          <p:nvPr/>
        </p:nvGrpSpPr>
        <p:grpSpPr>
          <a:xfrm>
            <a:off x="5417274" y="2048778"/>
            <a:ext cx="2624961" cy="941379"/>
            <a:chOff x="5402986" y="1891610"/>
            <a:chExt cx="2624961" cy="941379"/>
          </a:xfrm>
        </p:grpSpPr>
        <p:grpSp>
          <p:nvGrpSpPr>
            <p:cNvPr id="34" name="Group 33"/>
            <p:cNvGrpSpPr/>
            <p:nvPr/>
          </p:nvGrpSpPr>
          <p:grpSpPr>
            <a:xfrm>
              <a:off x="5402986" y="1891610"/>
              <a:ext cx="1819945" cy="941379"/>
              <a:chOff x="2700913" y="1981931"/>
              <a:chExt cx="1819945" cy="941379"/>
            </a:xfrm>
          </p:grpSpPr>
          <p:grpSp>
            <p:nvGrpSpPr>
              <p:cNvPr id="35" name="Group 34"/>
              <p:cNvGrpSpPr>
                <a:grpSpLocks noChangeAspect="1"/>
              </p:cNvGrpSpPr>
              <p:nvPr/>
            </p:nvGrpSpPr>
            <p:grpSpPr>
              <a:xfrm>
                <a:off x="2700913" y="1986643"/>
                <a:ext cx="1043338" cy="936667"/>
                <a:chOff x="1311431" y="1727680"/>
                <a:chExt cx="1760730" cy="1580713"/>
              </a:xfrm>
            </p:grpSpPr>
            <p:sp>
              <p:nvSpPr>
                <p:cNvPr id="44" name="Hexagon 43"/>
                <p:cNvSpPr/>
                <p:nvPr/>
              </p:nvSpPr>
              <p:spPr>
                <a:xfrm rot="19725577">
                  <a:off x="1724897" y="2104837"/>
                  <a:ext cx="914400" cy="822960"/>
                </a:xfrm>
                <a:prstGeom prst="hexagon">
                  <a:avLst>
                    <a:gd name="adj" fmla="val 30414"/>
                    <a:gd name="vf" fmla="val 115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614961" y="2287717"/>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rot="17899444">
                  <a:off x="2272053" y="1727680"/>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311431" y="2287717"/>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rot="19656510">
                  <a:off x="1588005" y="1727680"/>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rot="19733209">
                  <a:off x="2329209" y="2839436"/>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rot="17890168">
                  <a:off x="1658280" y="2851193"/>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a:grpSpLocks noChangeAspect="1"/>
              </p:cNvGrpSpPr>
              <p:nvPr/>
            </p:nvGrpSpPr>
            <p:grpSpPr>
              <a:xfrm>
                <a:off x="3477520" y="1981931"/>
                <a:ext cx="1043338" cy="936667"/>
                <a:chOff x="1311431" y="1727680"/>
                <a:chExt cx="1760730" cy="1580713"/>
              </a:xfrm>
            </p:grpSpPr>
            <p:sp>
              <p:nvSpPr>
                <p:cNvPr id="37" name="Hexagon 36"/>
                <p:cNvSpPr/>
                <p:nvPr/>
              </p:nvSpPr>
              <p:spPr>
                <a:xfrm rot="19725577">
                  <a:off x="1724897" y="2104837"/>
                  <a:ext cx="914400" cy="822960"/>
                </a:xfrm>
                <a:prstGeom prst="hexagon">
                  <a:avLst>
                    <a:gd name="adj" fmla="val 30414"/>
                    <a:gd name="vf" fmla="val 115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614961" y="2287717"/>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rot="17899444">
                  <a:off x="2272053" y="1727680"/>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311431" y="2287717"/>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rot="19656510">
                  <a:off x="1588005" y="1727680"/>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rot="19733209">
                  <a:off x="2329209" y="2839436"/>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rot="17890168">
                  <a:off x="1658280" y="2851193"/>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 name="Group 50"/>
            <p:cNvGrpSpPr>
              <a:grpSpLocks noChangeAspect="1"/>
            </p:cNvGrpSpPr>
            <p:nvPr/>
          </p:nvGrpSpPr>
          <p:grpSpPr>
            <a:xfrm>
              <a:off x="6984609" y="1895302"/>
              <a:ext cx="1043338" cy="936667"/>
              <a:chOff x="1311431" y="1727680"/>
              <a:chExt cx="1760730" cy="1580713"/>
            </a:xfrm>
          </p:grpSpPr>
          <p:sp>
            <p:nvSpPr>
              <p:cNvPr id="52" name="Hexagon 51"/>
              <p:cNvSpPr/>
              <p:nvPr/>
            </p:nvSpPr>
            <p:spPr>
              <a:xfrm rot="19725577">
                <a:off x="1724897" y="2104837"/>
                <a:ext cx="914400" cy="822960"/>
              </a:xfrm>
              <a:prstGeom prst="hexagon">
                <a:avLst>
                  <a:gd name="adj" fmla="val 30414"/>
                  <a:gd name="vf" fmla="val 115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2614961" y="2287717"/>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rot="17899444">
                <a:off x="2272053" y="1727680"/>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1311431" y="2287717"/>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rot="19656510">
                <a:off x="1588005" y="1727680"/>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rot="19733209">
                <a:off x="2329209" y="2839436"/>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rot="17890168">
                <a:off x="1658280" y="2851193"/>
                <a:ext cx="457200" cy="4572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TextBox 6"/>
          <p:cNvSpPr txBox="1"/>
          <p:nvPr/>
        </p:nvSpPr>
        <p:spPr>
          <a:xfrm>
            <a:off x="1114425" y="3328992"/>
            <a:ext cx="1285878" cy="307777"/>
          </a:xfrm>
          <a:prstGeom prst="rect">
            <a:avLst/>
          </a:prstGeom>
          <a:noFill/>
        </p:spPr>
        <p:txBody>
          <a:bodyPr wrap="square" rtlCol="0">
            <a:spAutoFit/>
          </a:bodyPr>
          <a:lstStyle/>
          <a:p>
            <a:r>
              <a:rPr lang="en-US" b="1" dirty="0" smtClean="0"/>
              <a:t>Figure 1</a:t>
            </a:r>
            <a:endParaRPr lang="en-US" b="1" dirty="0"/>
          </a:p>
        </p:txBody>
      </p:sp>
      <p:sp>
        <p:nvSpPr>
          <p:cNvPr id="61" name="TextBox 60"/>
          <p:cNvSpPr txBox="1"/>
          <p:nvPr/>
        </p:nvSpPr>
        <p:spPr>
          <a:xfrm>
            <a:off x="3408457" y="3365746"/>
            <a:ext cx="1285878" cy="307777"/>
          </a:xfrm>
          <a:prstGeom prst="rect">
            <a:avLst/>
          </a:prstGeom>
          <a:noFill/>
        </p:spPr>
        <p:txBody>
          <a:bodyPr wrap="square" rtlCol="0">
            <a:spAutoFit/>
          </a:bodyPr>
          <a:lstStyle/>
          <a:p>
            <a:r>
              <a:rPr lang="en-US" b="1" dirty="0" smtClean="0"/>
              <a:t>Figure 2</a:t>
            </a:r>
            <a:endParaRPr lang="en-US" b="1" dirty="0"/>
          </a:p>
        </p:txBody>
      </p:sp>
      <p:sp>
        <p:nvSpPr>
          <p:cNvPr id="62" name="TextBox 61"/>
          <p:cNvSpPr txBox="1"/>
          <p:nvPr/>
        </p:nvSpPr>
        <p:spPr>
          <a:xfrm>
            <a:off x="6136247" y="3394076"/>
            <a:ext cx="1285878" cy="307777"/>
          </a:xfrm>
          <a:prstGeom prst="rect">
            <a:avLst/>
          </a:prstGeom>
          <a:noFill/>
        </p:spPr>
        <p:txBody>
          <a:bodyPr wrap="square" rtlCol="0">
            <a:spAutoFit/>
          </a:bodyPr>
          <a:lstStyle/>
          <a:p>
            <a:r>
              <a:rPr lang="en-US" b="1" dirty="0" smtClean="0"/>
              <a:t>Figure 3</a:t>
            </a:r>
            <a:endParaRPr lang="en-US" b="1" dirty="0"/>
          </a:p>
        </p:txBody>
      </p:sp>
    </p:spTree>
    <p:extLst>
      <p:ext uri="{BB962C8B-B14F-4D97-AF65-F5344CB8AC3E}">
        <p14:creationId xmlns:p14="http://schemas.microsoft.com/office/powerpoint/2010/main" val="1715669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Shape 498"/>
          <p:cNvSpPr txBox="1">
            <a:spLocks noGrp="1"/>
          </p:cNvSpPr>
          <p:nvPr>
            <p:ph type="title"/>
          </p:nvPr>
        </p:nvSpPr>
        <p:spPr>
          <a:xfrm>
            <a:off x="457200" y="272215"/>
            <a:ext cx="8229600" cy="1143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4000" b="0" i="0" u="none" strike="noStrike" cap="none" dirty="0">
                <a:solidFill>
                  <a:srgbClr val="F3F3F3"/>
                </a:solidFill>
                <a:latin typeface="Arial" charset="0"/>
                <a:ea typeface="Arial" charset="0"/>
                <a:cs typeface="Arial" charset="0"/>
                <a:sym typeface="Cabin"/>
              </a:rPr>
              <a:t>Sharing Ideas with Whole </a:t>
            </a:r>
            <a:r>
              <a:rPr lang="en-US" sz="4000" b="0" i="0" u="none" strike="noStrike" cap="none" dirty="0" smtClean="0">
                <a:solidFill>
                  <a:srgbClr val="F3F3F3"/>
                </a:solidFill>
                <a:latin typeface="Arial" charset="0"/>
                <a:ea typeface="Arial" charset="0"/>
                <a:cs typeface="Arial" charset="0"/>
                <a:sym typeface="Cabin"/>
              </a:rPr>
              <a:t>Group</a:t>
            </a:r>
            <a:endParaRPr lang="en-US" sz="4000" b="0" i="0" u="none" strike="noStrike" cap="none" dirty="0">
              <a:solidFill>
                <a:srgbClr val="F3F3F3"/>
              </a:solidFill>
              <a:latin typeface="Arial" charset="0"/>
              <a:ea typeface="Arial" charset="0"/>
              <a:cs typeface="Arial" charset="0"/>
              <a:sym typeface="Cabin"/>
            </a:endParaRPr>
          </a:p>
        </p:txBody>
      </p:sp>
      <p:sp>
        <p:nvSpPr>
          <p:cNvPr id="500" name="Shape 500"/>
          <p:cNvSpPr/>
          <p:nvPr/>
        </p:nvSpPr>
        <p:spPr>
          <a:xfrm>
            <a:off x="1112571" y="2042368"/>
            <a:ext cx="2429700" cy="1920300"/>
          </a:xfrm>
          <a:prstGeom prst="wedgeEllipseCallout">
            <a:avLst>
              <a:gd name="adj1" fmla="val 27069"/>
              <a:gd name="adj2" fmla="val 73690"/>
            </a:avLst>
          </a:prstGeom>
          <a:gradFill>
            <a:gsLst>
              <a:gs pos="0">
                <a:srgbClr val="FFFFFF"/>
              </a:gs>
              <a:gs pos="100000">
                <a:srgbClr val="FF0000"/>
              </a:gs>
            </a:gsLst>
            <a:path path="circle">
              <a:fillToRect l="50000" t="50000" r="50000" b="50000"/>
            </a:path>
            <a:tileRect/>
          </a:gradFill>
          <a:ln w="19050" cap="flat" cmpd="sng">
            <a:solidFill>
              <a:srgbClr val="000000"/>
            </a:solidFill>
            <a:prstDash val="solid"/>
            <a:miter/>
            <a:headEnd type="none" w="med" len="med"/>
            <a:tailEnd type="none" w="med" len="med"/>
          </a:ln>
        </p:spPr>
        <p:txBody>
          <a:bodyPr lIns="91425" tIns="91425" rIns="91425" bIns="91425" anchor="t" anchorCtr="0">
            <a:noAutofit/>
          </a:bodyPr>
          <a:lstStyle/>
          <a:p>
            <a:pPr marL="0" marR="0" lvl="0" indent="0" algn="ctr" rtl="0">
              <a:lnSpc>
                <a:spcPct val="115000"/>
              </a:lnSpc>
              <a:spcBef>
                <a:spcPts val="0"/>
              </a:spcBef>
              <a:spcAft>
                <a:spcPts val="0"/>
              </a:spcAft>
              <a:buClr>
                <a:schemeClr val="dk1"/>
              </a:buClr>
              <a:buSzPct val="25000"/>
              <a:buFont typeface="Arial"/>
              <a:buNone/>
            </a:pPr>
            <a:r>
              <a:rPr lang="en-US" sz="2000" b="0" i="0" u="none" strike="noStrike" cap="none" dirty="0">
                <a:solidFill>
                  <a:schemeClr val="dk1"/>
                </a:solidFill>
                <a:latin typeface="Arial"/>
                <a:ea typeface="Arial"/>
                <a:cs typeface="Arial"/>
                <a:sym typeface="Arial"/>
              </a:rPr>
              <a:t>Talk Idea</a:t>
            </a:r>
          </a:p>
        </p:txBody>
      </p:sp>
      <p:sp>
        <p:nvSpPr>
          <p:cNvPr id="501" name="Shape 501"/>
          <p:cNvSpPr/>
          <p:nvPr/>
        </p:nvSpPr>
        <p:spPr>
          <a:xfrm>
            <a:off x="3435117" y="4128869"/>
            <a:ext cx="2792100" cy="1677900"/>
          </a:xfrm>
          <a:prstGeom prst="wedgeEllipseCallout">
            <a:avLst>
              <a:gd name="adj1" fmla="val 27069"/>
              <a:gd name="adj2" fmla="val 73690"/>
            </a:avLst>
          </a:prstGeom>
          <a:gradFill>
            <a:gsLst>
              <a:gs pos="0">
                <a:srgbClr val="FFFFFF"/>
              </a:gs>
              <a:gs pos="100000">
                <a:srgbClr val="008000"/>
              </a:gs>
            </a:gsLst>
            <a:path path="circle">
              <a:fillToRect l="50000" t="50000" r="50000" b="50000"/>
            </a:path>
            <a:tileRect/>
          </a:gradFill>
          <a:ln w="19050" cap="flat" cmpd="sng">
            <a:solidFill>
              <a:srgbClr val="000000"/>
            </a:solidFill>
            <a:prstDash val="solid"/>
            <a:miter/>
            <a:headEnd type="none" w="med" len="med"/>
            <a:tailEnd type="none" w="med" len="med"/>
          </a:ln>
        </p:spPr>
        <p:txBody>
          <a:bodyPr lIns="91425" tIns="91425" rIns="91425" bIns="91425" anchor="t" anchorCtr="0">
            <a:noAutofit/>
          </a:bodyPr>
          <a:lstStyle/>
          <a:p>
            <a:pPr marL="0" marR="0" lvl="0" indent="0" algn="ctr" rtl="0">
              <a:lnSpc>
                <a:spcPct val="115000"/>
              </a:lnSpc>
              <a:spcBef>
                <a:spcPts val="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Talk Idea</a:t>
            </a:r>
          </a:p>
        </p:txBody>
      </p:sp>
      <p:sp>
        <p:nvSpPr>
          <p:cNvPr id="502" name="Shape 502"/>
          <p:cNvSpPr/>
          <p:nvPr/>
        </p:nvSpPr>
        <p:spPr>
          <a:xfrm>
            <a:off x="5809199" y="2090825"/>
            <a:ext cx="2617800" cy="1920300"/>
          </a:xfrm>
          <a:prstGeom prst="wedgeEllipseCallout">
            <a:avLst>
              <a:gd name="adj1" fmla="val 27069"/>
              <a:gd name="adj2" fmla="val 73690"/>
            </a:avLst>
          </a:prstGeom>
          <a:gradFill>
            <a:gsLst>
              <a:gs pos="0">
                <a:srgbClr val="FFFFFF"/>
              </a:gs>
              <a:gs pos="100000">
                <a:srgbClr val="FFFF00"/>
              </a:gs>
            </a:gsLst>
            <a:path path="circle">
              <a:fillToRect l="50000" t="50000" r="50000" b="50000"/>
            </a:path>
            <a:tileRect/>
          </a:gradFill>
          <a:ln w="19050" cap="flat" cmpd="sng">
            <a:solidFill>
              <a:srgbClr val="000000"/>
            </a:solidFill>
            <a:prstDash val="solid"/>
            <a:miter/>
            <a:headEnd type="none" w="med" len="med"/>
            <a:tailEnd type="none" w="med" len="med"/>
          </a:ln>
        </p:spPr>
        <p:txBody>
          <a:bodyPr lIns="91425" tIns="91425" rIns="91425" bIns="91425" anchor="t" anchorCtr="0">
            <a:noAutofit/>
          </a:bodyPr>
          <a:lstStyle/>
          <a:p>
            <a:pPr marL="0" marR="0" lvl="0" indent="0" algn="ctr" rtl="0">
              <a:lnSpc>
                <a:spcPct val="115000"/>
              </a:lnSpc>
              <a:spcBef>
                <a:spcPts val="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Talk Idea</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Shape 508"/>
          <p:cNvSpPr txBox="1">
            <a:spLocks noGrp="1"/>
          </p:cNvSpPr>
          <p:nvPr>
            <p:ph type="title"/>
          </p:nvPr>
        </p:nvSpPr>
        <p:spPr>
          <a:xfrm>
            <a:off x="457200" y="381940"/>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4800" b="0" i="0" u="none" strike="noStrike" cap="none" dirty="0" smtClean="0">
                <a:solidFill>
                  <a:srgbClr val="F3F3F3"/>
                </a:solidFill>
                <a:latin typeface="Arial" panose="020B0604020202020204" pitchFamily="34" charset="0"/>
                <a:ea typeface="Cabin"/>
                <a:cs typeface="Arial" panose="020B0604020202020204" pitchFamily="34" charset="0"/>
                <a:sym typeface="Cabin"/>
              </a:rPr>
              <a:t>The Take-</a:t>
            </a:r>
            <a:r>
              <a:rPr lang="en-US" sz="4800" b="0" i="0" u="none" strike="noStrike" cap="none" dirty="0" err="1" smtClean="0">
                <a:solidFill>
                  <a:srgbClr val="F3F3F3"/>
                </a:solidFill>
                <a:latin typeface="Arial" panose="020B0604020202020204" pitchFamily="34" charset="0"/>
                <a:ea typeface="Cabin"/>
                <a:cs typeface="Arial" panose="020B0604020202020204" pitchFamily="34" charset="0"/>
                <a:sym typeface="Cabin"/>
              </a:rPr>
              <a:t>Aways</a:t>
            </a:r>
            <a:endParaRPr lang="en-US" sz="4800" b="0" i="0" u="none" strike="noStrike" cap="none" dirty="0">
              <a:solidFill>
                <a:srgbClr val="F3F3F3"/>
              </a:solidFill>
              <a:latin typeface="Arial" panose="020B0604020202020204" pitchFamily="34" charset="0"/>
              <a:ea typeface="Cabin"/>
              <a:cs typeface="Arial" panose="020B0604020202020204" pitchFamily="34" charset="0"/>
              <a:sym typeface="Cabin"/>
            </a:endParaRPr>
          </a:p>
        </p:txBody>
      </p:sp>
      <p:grpSp>
        <p:nvGrpSpPr>
          <p:cNvPr id="510" name="Shape 510"/>
          <p:cNvGrpSpPr/>
          <p:nvPr/>
        </p:nvGrpSpPr>
        <p:grpSpPr>
          <a:xfrm>
            <a:off x="317531" y="2576365"/>
            <a:ext cx="2342621" cy="2506137"/>
            <a:chOff x="2985181" y="3224798"/>
            <a:chExt cx="1183800" cy="1251816"/>
          </a:xfrm>
        </p:grpSpPr>
        <p:sp>
          <p:nvSpPr>
            <p:cNvPr id="511" name="Shape 511"/>
            <p:cNvSpPr/>
            <p:nvPr/>
          </p:nvSpPr>
          <p:spPr>
            <a:xfrm>
              <a:off x="2985181" y="3224798"/>
              <a:ext cx="1183800" cy="1136099"/>
            </a:xfrm>
            <a:prstGeom prst="verticalScroll">
              <a:avLst>
                <a:gd name="adj" fmla="val 12500"/>
              </a:avLst>
            </a:prstGeom>
            <a:gradFill>
              <a:gsLst>
                <a:gs pos="0">
                  <a:srgbClr val="FFFFFF"/>
                </a:gs>
                <a:gs pos="100000">
                  <a:srgbClr val="FF6600"/>
                </a:gs>
              </a:gsLst>
              <a:path path="circle">
                <a:fillToRect l="50000" t="50000" r="50000" b="50000"/>
              </a:path>
              <a:tileRect/>
            </a:gradFill>
            <a:ln w="19050"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bin"/>
                <a:ea typeface="Cabin"/>
                <a:cs typeface="Cabin"/>
                <a:sym typeface="Cabin"/>
              </a:endParaRPr>
            </a:p>
          </p:txBody>
        </p:sp>
        <p:sp>
          <p:nvSpPr>
            <p:cNvPr id="512" name="Shape 512"/>
            <p:cNvSpPr txBox="1"/>
            <p:nvPr/>
          </p:nvSpPr>
          <p:spPr>
            <a:xfrm>
              <a:off x="3117990" y="3492014"/>
              <a:ext cx="941340" cy="984600"/>
            </a:xfrm>
            <a:prstGeom prst="rect">
              <a:avLst/>
            </a:prstGeom>
            <a:noFill/>
            <a:ln>
              <a:noFill/>
            </a:ln>
          </p:spPr>
          <p:txBody>
            <a:bodyPr lIns="91425" tIns="45700" rIns="91425" bIns="45700" anchor="t" anchorCtr="0">
              <a:noAutofit/>
            </a:bodyPr>
            <a:lstStyle/>
            <a:p>
              <a:pPr marL="0" marR="0" lvl="0" indent="0" algn="ctr" rtl="0">
                <a:lnSpc>
                  <a:spcPct val="115000"/>
                </a:lnSpc>
                <a:spcBef>
                  <a:spcPts val="0"/>
                </a:spcBef>
                <a:spcAft>
                  <a:spcPts val="0"/>
                </a:spcAft>
                <a:buClr>
                  <a:schemeClr val="dk1"/>
                </a:buClr>
                <a:buSzPct val="25000"/>
                <a:buFont typeface="Allerta"/>
                <a:buNone/>
              </a:pPr>
              <a:r>
                <a:rPr lang="en-US" sz="2400" b="0" i="0" u="none" strike="noStrike" cap="none">
                  <a:solidFill>
                    <a:schemeClr val="dk1"/>
                  </a:solidFill>
                  <a:latin typeface="Allerta"/>
                  <a:ea typeface="Allerta"/>
                  <a:cs typeface="Allerta"/>
                  <a:sym typeface="Allerta"/>
                </a:rPr>
                <a:t>We Understand</a:t>
              </a: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Shape 518"/>
          <p:cNvSpPr txBox="1">
            <a:spLocks noGrp="1"/>
          </p:cNvSpPr>
          <p:nvPr>
            <p:ph type="title"/>
          </p:nvPr>
        </p:nvSpPr>
        <p:spPr>
          <a:xfrm>
            <a:off x="0" y="625963"/>
            <a:ext cx="91440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4000" b="0" i="0" u="none" strike="noStrike" cap="none" dirty="0">
                <a:solidFill>
                  <a:srgbClr val="FFFFFF"/>
                </a:solidFill>
                <a:latin typeface="Arial" panose="020B0604020202020204" pitchFamily="34" charset="0"/>
                <a:ea typeface="Cabin"/>
                <a:cs typeface="Arial" panose="020B0604020202020204" pitchFamily="34" charset="0"/>
                <a:sym typeface="Cabin"/>
              </a:rPr>
              <a:t>Reflecting on the Talk </a:t>
            </a:r>
            <a:r>
              <a:rPr lang="en-US" sz="4000" b="0" i="0" u="none" strike="noStrike" cap="none" dirty="0" smtClean="0">
                <a:solidFill>
                  <a:srgbClr val="FFFFFF"/>
                </a:solidFill>
                <a:latin typeface="Arial" panose="020B0604020202020204" pitchFamily="34" charset="0"/>
                <a:ea typeface="Cabin"/>
                <a:cs typeface="Arial" panose="020B0604020202020204" pitchFamily="34" charset="0"/>
                <a:sym typeface="Cabin"/>
              </a:rPr>
              <a:t>Frame Routine</a:t>
            </a:r>
            <a:r>
              <a:rPr lang="en-US" sz="4000" b="0" i="0" u="none" strike="noStrike" cap="none" dirty="0" smtClean="0">
                <a:solidFill>
                  <a:srgbClr val="562214"/>
                </a:solidFill>
                <a:latin typeface="Arial" panose="020B0604020202020204" pitchFamily="34" charset="0"/>
                <a:ea typeface="Cabin"/>
                <a:cs typeface="Arial" panose="020B0604020202020204" pitchFamily="34" charset="0"/>
                <a:sym typeface="Cabin"/>
              </a:rPr>
              <a:t> </a:t>
            </a:r>
            <a:r>
              <a:rPr lang="en-US" sz="4000" b="0" i="0" u="none" strike="noStrike" cap="none" dirty="0" smtClean="0">
                <a:solidFill>
                  <a:srgbClr val="F3F3F3"/>
                </a:solidFill>
                <a:latin typeface="Arial" panose="020B0604020202020204" pitchFamily="34" charset="0"/>
                <a:ea typeface="Cabin"/>
                <a:cs typeface="Arial" panose="020B0604020202020204" pitchFamily="34" charset="0"/>
                <a:sym typeface="Cabin"/>
              </a:rPr>
              <a:t> </a:t>
            </a:r>
            <a:endParaRPr lang="en-US" sz="4000" b="0" i="0" u="none" strike="noStrike" cap="none" dirty="0">
              <a:solidFill>
                <a:srgbClr val="F3F3F3"/>
              </a:solidFill>
              <a:latin typeface="Arial" panose="020B0604020202020204" pitchFamily="34" charset="0"/>
              <a:ea typeface="Cabin"/>
              <a:cs typeface="Arial" panose="020B0604020202020204" pitchFamily="34" charset="0"/>
              <a:sym typeface="Cabin"/>
            </a:endParaRPr>
          </a:p>
          <a:p>
            <a:pPr marL="0" marR="0" lvl="0" indent="0" algn="l" rtl="0">
              <a:lnSpc>
                <a:spcPct val="100000"/>
              </a:lnSpc>
              <a:spcBef>
                <a:spcPts val="0"/>
              </a:spcBef>
              <a:spcAft>
                <a:spcPts val="0"/>
              </a:spcAft>
              <a:buClr>
                <a:srgbClr val="FFFFFF"/>
              </a:buClr>
              <a:buSzPct val="25000"/>
              <a:buFont typeface="Arial"/>
              <a:buNone/>
            </a:pPr>
            <a:endParaRPr sz="4400" b="0" i="0" u="none" strike="noStrike" cap="none" dirty="0">
              <a:solidFill>
                <a:srgbClr val="FFFFFF"/>
              </a:solidFill>
              <a:latin typeface="Arial"/>
              <a:ea typeface="Arial"/>
              <a:cs typeface="Arial"/>
              <a:sym typeface="Arial"/>
            </a:endParaRPr>
          </a:p>
        </p:txBody>
      </p:sp>
      <p:sp>
        <p:nvSpPr>
          <p:cNvPr id="519" name="Shape 519"/>
          <p:cNvSpPr/>
          <p:nvPr/>
        </p:nvSpPr>
        <p:spPr>
          <a:xfrm>
            <a:off x="272338" y="1768963"/>
            <a:ext cx="1398598" cy="872699"/>
          </a:xfrm>
          <a:prstGeom prst="cloudCallout">
            <a:avLst>
              <a:gd name="adj1" fmla="val 70519"/>
              <a:gd name="adj2" fmla="val 41269"/>
            </a:avLst>
          </a:prstGeom>
          <a:gradFill>
            <a:gsLst>
              <a:gs pos="0">
                <a:srgbClr val="FFFFFF"/>
              </a:gs>
              <a:gs pos="100000">
                <a:srgbClr val="3366FF"/>
              </a:gs>
            </a:gsLst>
            <a:path path="circle">
              <a:fillToRect l="50000" t="50000" r="50000" b="50000"/>
            </a:path>
            <a:tileRect/>
          </a:gradFill>
          <a:ln w="19050"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ctr" rtl="0">
              <a:lnSpc>
                <a:spcPct val="115000"/>
              </a:lnSpc>
              <a:spcBef>
                <a:spcPts val="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Think</a:t>
            </a:r>
          </a:p>
        </p:txBody>
      </p:sp>
      <p:sp>
        <p:nvSpPr>
          <p:cNvPr id="520" name="Shape 520"/>
          <p:cNvSpPr/>
          <p:nvPr/>
        </p:nvSpPr>
        <p:spPr>
          <a:xfrm>
            <a:off x="140036" y="3176334"/>
            <a:ext cx="1663200" cy="740400"/>
          </a:xfrm>
          <a:prstGeom prst="wedgeEllipseCallout">
            <a:avLst>
              <a:gd name="adj1" fmla="val 27069"/>
              <a:gd name="adj2" fmla="val 73690"/>
            </a:avLst>
          </a:prstGeom>
          <a:gradFill>
            <a:gsLst>
              <a:gs pos="0">
                <a:srgbClr val="FFFFFF"/>
              </a:gs>
              <a:gs pos="100000">
                <a:srgbClr val="FF0000"/>
              </a:gs>
            </a:gsLst>
            <a:path path="circle">
              <a:fillToRect l="50000" t="50000" r="50000" b="50000"/>
            </a:path>
            <a:tileRect/>
          </a:gradFill>
          <a:ln w="19050" cap="flat" cmpd="sng">
            <a:solidFill>
              <a:srgbClr val="000000"/>
            </a:solidFill>
            <a:prstDash val="solid"/>
            <a:miter/>
            <a:headEnd type="none" w="med" len="med"/>
            <a:tailEnd type="none" w="med" len="med"/>
          </a:ln>
        </p:spPr>
        <p:txBody>
          <a:bodyPr lIns="91425" tIns="91425" rIns="91425" bIns="91425" anchor="t" anchorCtr="0">
            <a:noAutofit/>
          </a:bodyPr>
          <a:lstStyle/>
          <a:p>
            <a:pPr marL="0" marR="0" lvl="0" indent="0" algn="ctr" rtl="0">
              <a:lnSpc>
                <a:spcPct val="115000"/>
              </a:lnSpc>
              <a:spcBef>
                <a:spcPts val="0"/>
              </a:spcBef>
              <a:spcAft>
                <a:spcPts val="0"/>
              </a:spcAft>
              <a:buClr>
                <a:schemeClr val="dk1"/>
              </a:buClr>
              <a:buSzPct val="25000"/>
              <a:buFont typeface="Arial"/>
              <a:buNone/>
            </a:pPr>
            <a:r>
              <a:rPr lang="en-US" sz="1800" b="0" i="0" u="none" strike="noStrike" cap="none">
                <a:solidFill>
                  <a:schemeClr val="dk1"/>
                </a:solidFill>
                <a:latin typeface="Arial"/>
                <a:ea typeface="Arial"/>
                <a:cs typeface="Arial"/>
                <a:sym typeface="Arial"/>
              </a:rPr>
              <a:t>Talk Idea</a:t>
            </a:r>
          </a:p>
        </p:txBody>
      </p:sp>
      <p:grpSp>
        <p:nvGrpSpPr>
          <p:cNvPr id="521" name="Shape 521"/>
          <p:cNvGrpSpPr/>
          <p:nvPr/>
        </p:nvGrpSpPr>
        <p:grpSpPr>
          <a:xfrm>
            <a:off x="272341" y="4571716"/>
            <a:ext cx="1811569" cy="1784640"/>
            <a:chOff x="2697700" y="4543680"/>
            <a:chExt cx="1183800" cy="1187543"/>
          </a:xfrm>
        </p:grpSpPr>
        <p:sp>
          <p:nvSpPr>
            <p:cNvPr id="522" name="Shape 522"/>
            <p:cNvSpPr/>
            <p:nvPr/>
          </p:nvSpPr>
          <p:spPr>
            <a:xfrm>
              <a:off x="2697700" y="4543680"/>
              <a:ext cx="1183800" cy="1136099"/>
            </a:xfrm>
            <a:prstGeom prst="verticalScroll">
              <a:avLst>
                <a:gd name="adj" fmla="val 12500"/>
              </a:avLst>
            </a:prstGeom>
            <a:gradFill>
              <a:gsLst>
                <a:gs pos="0">
                  <a:srgbClr val="FFFFFF"/>
                </a:gs>
                <a:gs pos="100000">
                  <a:srgbClr val="FF6600"/>
                </a:gs>
              </a:gsLst>
              <a:path path="circle">
                <a:fillToRect l="50000" t="50000" r="50000" b="50000"/>
              </a:path>
              <a:tileRect/>
            </a:gradFill>
            <a:ln w="19050"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bin"/>
                <a:ea typeface="Cabin"/>
                <a:cs typeface="Cabin"/>
                <a:sym typeface="Cabin"/>
              </a:endParaRPr>
            </a:p>
          </p:txBody>
        </p:sp>
        <p:sp>
          <p:nvSpPr>
            <p:cNvPr id="523" name="Shape 523"/>
            <p:cNvSpPr txBox="1"/>
            <p:nvPr/>
          </p:nvSpPr>
          <p:spPr>
            <a:xfrm>
              <a:off x="2766357" y="4746623"/>
              <a:ext cx="1062600" cy="984600"/>
            </a:xfrm>
            <a:prstGeom prst="rect">
              <a:avLst/>
            </a:prstGeom>
            <a:noFill/>
            <a:ln>
              <a:noFill/>
            </a:ln>
          </p:spPr>
          <p:txBody>
            <a:bodyPr lIns="91425" tIns="45700" rIns="91425" bIns="45700" anchor="t" anchorCtr="0">
              <a:noAutofit/>
            </a:bodyPr>
            <a:lstStyle/>
            <a:p>
              <a:pPr marL="0" marR="0" lvl="0" indent="0" algn="ctr" rtl="0">
                <a:lnSpc>
                  <a:spcPct val="115000"/>
                </a:lnSpc>
                <a:spcBef>
                  <a:spcPts val="0"/>
                </a:spcBef>
                <a:spcAft>
                  <a:spcPts val="0"/>
                </a:spcAft>
                <a:buClr>
                  <a:schemeClr val="dk1"/>
                </a:buClr>
                <a:buSzPct val="25000"/>
                <a:buFont typeface="Allerta"/>
                <a:buNone/>
              </a:pPr>
              <a:r>
                <a:rPr lang="en-US" sz="1800" b="0" i="0" u="none" strike="noStrike" cap="none">
                  <a:solidFill>
                    <a:schemeClr val="dk1"/>
                  </a:solidFill>
                  <a:latin typeface="Allerta"/>
                  <a:ea typeface="Allerta"/>
                  <a:cs typeface="Allerta"/>
                  <a:sym typeface="Allerta"/>
                </a:rPr>
                <a:t>We Understand</a:t>
              </a:r>
            </a:p>
          </p:txBody>
        </p:sp>
      </p:grpSp>
      <p:sp>
        <p:nvSpPr>
          <p:cNvPr id="524" name="Shape 524"/>
          <p:cNvSpPr txBox="1"/>
          <p:nvPr/>
        </p:nvSpPr>
        <p:spPr>
          <a:xfrm>
            <a:off x="2218925" y="2060450"/>
            <a:ext cx="6657000" cy="4161900"/>
          </a:xfrm>
          <a:prstGeom prst="rect">
            <a:avLst/>
          </a:prstGeom>
          <a:noFill/>
          <a:ln>
            <a:noFill/>
          </a:ln>
        </p:spPr>
        <p:txBody>
          <a:bodyPr lIns="91425" tIns="91425" rIns="91425" bIns="91425" anchor="ctr" anchorCtr="0">
            <a:noAutofit/>
          </a:bodyPr>
          <a:lstStyle/>
          <a:p>
            <a:pPr marL="82296" marR="0" lvl="0" indent="-6096" algn="l" rtl="0">
              <a:lnSpc>
                <a:spcPct val="100000"/>
              </a:lnSpc>
              <a:spcBef>
                <a:spcPts val="0"/>
              </a:spcBef>
              <a:spcAft>
                <a:spcPts val="0"/>
              </a:spcAft>
              <a:buClr>
                <a:schemeClr val="dk1"/>
              </a:buClr>
              <a:buSzPct val="25000"/>
              <a:buFont typeface="Cabin"/>
              <a:buNone/>
            </a:pPr>
            <a:r>
              <a:rPr lang="en-US" sz="2800" b="0" i="1" u="none" strike="noStrike" cap="none" dirty="0">
                <a:solidFill>
                  <a:schemeClr val="dk1"/>
                </a:solidFill>
                <a:latin typeface="Arial" panose="020B0604020202020204" pitchFamily="34" charset="0"/>
                <a:ea typeface="Cabin"/>
                <a:cs typeface="Arial" panose="020B0604020202020204" pitchFamily="34" charset="0"/>
                <a:sym typeface="Cabin"/>
              </a:rPr>
              <a:t>Thoughts, comments, questions</a:t>
            </a:r>
          </a:p>
          <a:p>
            <a:pPr marL="82296" marR="0" lvl="0" indent="-6096" algn="l" rtl="0">
              <a:lnSpc>
                <a:spcPct val="100000"/>
              </a:lnSpc>
              <a:spcBef>
                <a:spcPts val="1200"/>
              </a:spcBef>
              <a:spcAft>
                <a:spcPts val="0"/>
              </a:spcAft>
              <a:buClr>
                <a:srgbClr val="000000"/>
              </a:buClr>
              <a:buFont typeface="Arial"/>
              <a:buNone/>
            </a:pPr>
            <a:endParaRPr sz="900" b="0" i="1" u="none" strike="noStrike" cap="none" dirty="0">
              <a:solidFill>
                <a:schemeClr val="dk1"/>
              </a:solidFill>
              <a:latin typeface="Arial" panose="020B0604020202020204" pitchFamily="34" charset="0"/>
              <a:ea typeface="Cabin"/>
              <a:cs typeface="Arial" panose="020B0604020202020204" pitchFamily="34" charset="0"/>
              <a:sym typeface="Cabin"/>
            </a:endParaRPr>
          </a:p>
          <a:p>
            <a:pPr marL="365760" marR="0" lvl="0" indent="-289560" algn="l" rtl="0">
              <a:lnSpc>
                <a:spcPct val="100000"/>
              </a:lnSpc>
              <a:spcBef>
                <a:spcPts val="1200"/>
              </a:spcBef>
              <a:spcAft>
                <a:spcPts val="0"/>
              </a:spcAft>
              <a:buClr>
                <a:srgbClr val="3891A7"/>
              </a:buClr>
              <a:buSzPct val="80000"/>
              <a:buFont typeface="Noto Sans Symbols"/>
              <a:buChar char="●"/>
            </a:pPr>
            <a:r>
              <a:rPr lang="en-US" sz="2800" b="0" i="0" u="none" strike="noStrike" cap="none" dirty="0">
                <a:solidFill>
                  <a:schemeClr val="dk1"/>
                </a:solidFill>
                <a:latin typeface="Arial" panose="020B0604020202020204" pitchFamily="34" charset="0"/>
                <a:ea typeface="Cabin"/>
                <a:cs typeface="Arial" panose="020B0604020202020204" pitchFamily="34" charset="0"/>
                <a:sym typeface="Cabin"/>
              </a:rPr>
              <a:t>Consider: What might the Talk Frame, or a similar routine, help you do?</a:t>
            </a:r>
          </a:p>
          <a:p>
            <a:pPr marL="0" marR="0" lvl="0" indent="0" algn="l" rtl="0">
              <a:lnSpc>
                <a:spcPct val="100000"/>
              </a:lnSpc>
              <a:spcBef>
                <a:spcPts val="1200"/>
              </a:spcBef>
              <a:spcAft>
                <a:spcPts val="0"/>
              </a:spcAft>
              <a:buClr>
                <a:srgbClr val="000000"/>
              </a:buClr>
              <a:buFont typeface="Arial"/>
              <a:buNone/>
            </a:pPr>
            <a:endParaRPr sz="900" b="0" i="0" u="none" strike="noStrike" cap="none" dirty="0">
              <a:solidFill>
                <a:schemeClr val="dk1"/>
              </a:solidFill>
              <a:latin typeface="Arial" panose="020B0604020202020204" pitchFamily="34" charset="0"/>
              <a:ea typeface="Cabin"/>
              <a:cs typeface="Arial" panose="020B0604020202020204" pitchFamily="34" charset="0"/>
              <a:sym typeface="Cabin"/>
            </a:endParaRPr>
          </a:p>
          <a:p>
            <a:pPr marL="365760" marR="0" lvl="0" indent="-289560" algn="l" rtl="0">
              <a:lnSpc>
                <a:spcPct val="100000"/>
              </a:lnSpc>
              <a:spcBef>
                <a:spcPts val="1200"/>
              </a:spcBef>
              <a:spcAft>
                <a:spcPts val="0"/>
              </a:spcAft>
              <a:buClr>
                <a:srgbClr val="3891A7"/>
              </a:buClr>
              <a:buSzPct val="80000"/>
              <a:buFont typeface="Noto Sans Symbols"/>
              <a:buChar char="●"/>
            </a:pPr>
            <a:r>
              <a:rPr lang="en-US" sz="2800" b="0" i="0" u="none" strike="noStrike" cap="none" dirty="0">
                <a:solidFill>
                  <a:schemeClr val="dk1"/>
                </a:solidFill>
                <a:latin typeface="Arial" panose="020B0604020202020204" pitchFamily="34" charset="0"/>
                <a:ea typeface="Cabin"/>
                <a:cs typeface="Arial" panose="020B0604020202020204" pitchFamily="34" charset="0"/>
                <a:sym typeface="Cabin"/>
              </a:rPr>
              <a:t>What questions do you have?</a:t>
            </a:r>
          </a:p>
          <a:p>
            <a:pPr marL="365760" marR="0" lvl="0" indent="-137159" algn="l" rtl="0">
              <a:lnSpc>
                <a:spcPct val="100000"/>
              </a:lnSpc>
              <a:spcBef>
                <a:spcPts val="600"/>
              </a:spcBef>
              <a:spcAft>
                <a:spcPts val="0"/>
              </a:spcAft>
              <a:buClr>
                <a:srgbClr val="000000"/>
              </a:buClr>
              <a:buFont typeface="Arial"/>
              <a:buNone/>
            </a:pPr>
            <a:endParaRPr sz="3200" b="0" i="0" u="none" strike="noStrike" cap="none" dirty="0">
              <a:solidFill>
                <a:schemeClr val="dk1"/>
              </a:solidFill>
              <a:latin typeface="Arial" panose="020B0604020202020204" pitchFamily="34" charset="0"/>
              <a:ea typeface="Cabin"/>
              <a:cs typeface="Arial" panose="020B0604020202020204" pitchFamily="34" charset="0"/>
              <a:sym typeface="Cabin"/>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Shape 578"/>
          <p:cNvSpPr txBox="1">
            <a:spLocks noGrp="1"/>
          </p:cNvSpPr>
          <p:nvPr>
            <p:ph type="title"/>
          </p:nvPr>
        </p:nvSpPr>
        <p:spPr>
          <a:xfrm>
            <a:off x="0" y="405069"/>
            <a:ext cx="91440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3000" i="1" dirty="0" smtClean="0">
                <a:solidFill>
                  <a:schemeClr val="bg1"/>
                </a:solidFill>
                <a:latin typeface="Arial" panose="020B0604020202020204" pitchFamily="34" charset="0"/>
                <a:ea typeface="Cabin"/>
                <a:cs typeface="Arial" panose="020B0604020202020204" pitchFamily="34" charset="0"/>
                <a:sym typeface="Cabin"/>
              </a:rPr>
              <a:t>How does </a:t>
            </a:r>
            <a:r>
              <a:rPr lang="en-US" sz="3000" i="1" dirty="0">
                <a:solidFill>
                  <a:schemeClr val="bg1"/>
                </a:solidFill>
                <a:latin typeface="Arial" panose="020B0604020202020204" pitchFamily="34" charset="0"/>
                <a:ea typeface="Cabin"/>
                <a:cs typeface="Arial" panose="020B0604020202020204" pitchFamily="34" charset="0"/>
                <a:sym typeface="Cabin"/>
              </a:rPr>
              <a:t>the Talk </a:t>
            </a:r>
            <a:r>
              <a:rPr lang="en-US" sz="3000" i="1" dirty="0" smtClean="0">
                <a:solidFill>
                  <a:schemeClr val="bg1"/>
                </a:solidFill>
                <a:latin typeface="Arial" panose="020B0604020202020204" pitchFamily="34" charset="0"/>
                <a:ea typeface="Cabin"/>
                <a:cs typeface="Arial" panose="020B0604020202020204" pitchFamily="34" charset="0"/>
                <a:sym typeface="Cabin"/>
              </a:rPr>
              <a:t>Frame Routine </a:t>
            </a:r>
            <a:r>
              <a:rPr lang="en-US" sz="3000" b="1" i="1" u="sng" dirty="0" smtClean="0">
                <a:solidFill>
                  <a:schemeClr val="bg1"/>
                </a:solidFill>
                <a:latin typeface="Arial" panose="020B0604020202020204" pitchFamily="34" charset="0"/>
                <a:ea typeface="Cabin"/>
                <a:cs typeface="Arial" panose="020B0604020202020204" pitchFamily="34" charset="0"/>
                <a:sym typeface="Cabin"/>
              </a:rPr>
              <a:t>support </a:t>
            </a:r>
            <a:r>
              <a:rPr lang="en-US" sz="3000" i="1" dirty="0" smtClean="0">
                <a:solidFill>
                  <a:schemeClr val="bg1"/>
                </a:solidFill>
                <a:latin typeface="Arial" panose="020B0604020202020204" pitchFamily="34" charset="0"/>
                <a:ea typeface="Cabin"/>
                <a:cs typeface="Arial" panose="020B0604020202020204" pitchFamily="34" charset="0"/>
                <a:sym typeface="Cabin"/>
              </a:rPr>
              <a:t>the Pedagogical </a:t>
            </a:r>
            <a:r>
              <a:rPr lang="en-US" sz="3000" i="1" dirty="0">
                <a:solidFill>
                  <a:schemeClr val="bg1"/>
                </a:solidFill>
                <a:latin typeface="Arial" panose="020B0604020202020204" pitchFamily="34" charset="0"/>
                <a:ea typeface="Cabin"/>
                <a:cs typeface="Arial" panose="020B0604020202020204" pitchFamily="34" charset="0"/>
                <a:sym typeface="Cabin"/>
              </a:rPr>
              <a:t>Model for a Culture of Thinking</a:t>
            </a:r>
            <a:r>
              <a:rPr lang="en-US" sz="3000" i="1" dirty="0" smtClean="0">
                <a:solidFill>
                  <a:schemeClr val="bg1"/>
                </a:solidFill>
                <a:latin typeface="Arial" panose="020B0604020202020204" pitchFamily="34" charset="0"/>
                <a:ea typeface="Cabin"/>
                <a:cs typeface="Arial" panose="020B0604020202020204" pitchFamily="34" charset="0"/>
                <a:sym typeface="Cabin"/>
              </a:rPr>
              <a:t>?</a:t>
            </a:r>
            <a:endParaRPr lang="en-US" sz="3000" i="1" dirty="0">
              <a:solidFill>
                <a:schemeClr val="bg1"/>
              </a:solidFill>
              <a:latin typeface="Arial" panose="020B0604020202020204" pitchFamily="34" charset="0"/>
              <a:ea typeface="Cabin"/>
              <a:cs typeface="Arial" panose="020B0604020202020204" pitchFamily="34" charset="0"/>
              <a:sym typeface="Cabin"/>
            </a:endParaRPr>
          </a:p>
        </p:txBody>
      </p:sp>
      <p:grpSp>
        <p:nvGrpSpPr>
          <p:cNvPr id="580" name="Shape 580"/>
          <p:cNvGrpSpPr/>
          <p:nvPr/>
        </p:nvGrpSpPr>
        <p:grpSpPr>
          <a:xfrm>
            <a:off x="5123462" y="2351150"/>
            <a:ext cx="3663175" cy="3151577"/>
            <a:chOff x="757879" y="-28750"/>
            <a:chExt cx="6104117" cy="4773300"/>
          </a:xfrm>
        </p:grpSpPr>
        <p:sp>
          <p:nvSpPr>
            <p:cNvPr id="581" name="Shape 581"/>
            <p:cNvSpPr/>
            <p:nvPr/>
          </p:nvSpPr>
          <p:spPr>
            <a:xfrm>
              <a:off x="1423333" y="-28750"/>
              <a:ext cx="4773300" cy="4773300"/>
            </a:xfrm>
            <a:custGeom>
              <a:avLst/>
              <a:gdLst/>
              <a:ahLst/>
              <a:cxnLst/>
              <a:rect l="0" t="0" r="0" b="0"/>
              <a:pathLst>
                <a:path w="120000" h="120000" extrusionOk="0">
                  <a:moveTo>
                    <a:pt x="77298" y="6263"/>
                  </a:moveTo>
                  <a:lnTo>
                    <a:pt x="77298" y="6263"/>
                  </a:lnTo>
                  <a:cubicBezTo>
                    <a:pt x="102255" y="14193"/>
                    <a:pt x="118511" y="38059"/>
                    <a:pt x="116641" y="64026"/>
                  </a:cubicBezTo>
                  <a:cubicBezTo>
                    <a:pt x="114771" y="89992"/>
                    <a:pt x="95261" y="111316"/>
                    <a:pt x="69422" y="115635"/>
                  </a:cubicBezTo>
                  <a:cubicBezTo>
                    <a:pt x="43583" y="119955"/>
                    <a:pt x="18124" y="106149"/>
                    <a:pt x="7804" y="82221"/>
                  </a:cubicBezTo>
                  <a:cubicBezTo>
                    <a:pt x="-2516" y="58293"/>
                    <a:pt x="4982" y="30456"/>
                    <a:pt x="25952" y="14847"/>
                  </a:cubicBezTo>
                  <a:lnTo>
                    <a:pt x="24113" y="11904"/>
                  </a:lnTo>
                  <a:lnTo>
                    <a:pt x="31770" y="14803"/>
                  </a:lnTo>
                  <a:lnTo>
                    <a:pt x="31196" y="23243"/>
                  </a:lnTo>
                  <a:lnTo>
                    <a:pt x="29357" y="20299"/>
                  </a:lnTo>
                  <a:lnTo>
                    <a:pt x="29357" y="20299"/>
                  </a:lnTo>
                  <a:cubicBezTo>
                    <a:pt x="10652" y="34146"/>
                    <a:pt x="4049" y="58727"/>
                    <a:pt x="13376" y="79795"/>
                  </a:cubicBezTo>
                  <a:cubicBezTo>
                    <a:pt x="22703" y="100862"/>
                    <a:pt x="45537" y="112945"/>
                    <a:pt x="68643" y="109040"/>
                  </a:cubicBezTo>
                  <a:cubicBezTo>
                    <a:pt x="91749" y="105134"/>
                    <a:pt x="109126" y="86253"/>
                    <a:pt x="110701" y="63343"/>
                  </a:cubicBezTo>
                  <a:cubicBezTo>
                    <a:pt x="112277" y="40433"/>
                    <a:pt x="97641" y="19441"/>
                    <a:pt x="75279" y="12537"/>
                  </a:cubicBezTo>
                  <a:close/>
                </a:path>
              </a:pathLst>
            </a:custGeom>
            <a:solidFill>
              <a:srgbClr val="CCDBE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900" b="0" i="0" u="none" strike="noStrike" cap="none">
                <a:solidFill>
                  <a:srgbClr val="000000"/>
                </a:solidFill>
                <a:latin typeface="Arial"/>
                <a:ea typeface="Arial"/>
                <a:cs typeface="Arial"/>
                <a:sym typeface="Arial"/>
              </a:endParaRPr>
            </a:p>
          </p:txBody>
        </p:sp>
        <p:sp>
          <p:nvSpPr>
            <p:cNvPr id="582" name="Shape 582"/>
            <p:cNvSpPr/>
            <p:nvPr/>
          </p:nvSpPr>
          <p:spPr>
            <a:xfrm>
              <a:off x="2693789" y="1035"/>
              <a:ext cx="2232300" cy="1116300"/>
            </a:xfrm>
            <a:prstGeom prst="roundRect">
              <a:avLst>
                <a:gd name="adj" fmla="val 16667"/>
              </a:avLst>
            </a:prstGeom>
            <a:gradFill>
              <a:gsLst>
                <a:gs pos="0">
                  <a:srgbClr val="3FABCD"/>
                </a:gs>
                <a:gs pos="15000">
                  <a:srgbClr val="3EAACC"/>
                </a:gs>
                <a:gs pos="62000">
                  <a:srgbClr val="2597B9"/>
                </a:gs>
                <a:gs pos="97000">
                  <a:srgbClr val="1786A5"/>
                </a:gs>
                <a:gs pos="100000">
                  <a:srgbClr val="0985A6"/>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900" b="0" i="0" u="none" strike="noStrike" cap="none">
                <a:solidFill>
                  <a:srgbClr val="000000"/>
                </a:solidFill>
                <a:latin typeface="Arial"/>
                <a:ea typeface="Arial"/>
                <a:cs typeface="Arial"/>
                <a:sym typeface="Arial"/>
              </a:endParaRPr>
            </a:p>
          </p:txBody>
        </p:sp>
        <p:sp>
          <p:nvSpPr>
            <p:cNvPr id="583" name="Shape 583"/>
            <p:cNvSpPr txBox="1"/>
            <p:nvPr/>
          </p:nvSpPr>
          <p:spPr>
            <a:xfrm>
              <a:off x="2748275" y="55521"/>
              <a:ext cx="2123400" cy="1007100"/>
            </a:xfrm>
            <a:prstGeom prst="rect">
              <a:avLst/>
            </a:prstGeom>
            <a:noFill/>
            <a:ln>
              <a:noFill/>
            </a:ln>
          </p:spPr>
          <p:txBody>
            <a:bodyPr lIns="80000" tIns="80000" rIns="80000" bIns="80000" anchor="ctr" anchorCtr="0">
              <a:noAutofit/>
            </a:bodyPr>
            <a:lstStyle/>
            <a:p>
              <a:pPr marL="0" marR="0" lvl="0" indent="0" algn="ctr" rtl="0">
                <a:lnSpc>
                  <a:spcPct val="90000"/>
                </a:lnSpc>
                <a:spcBef>
                  <a:spcPts val="0"/>
                </a:spcBef>
                <a:spcAft>
                  <a:spcPts val="0"/>
                </a:spcAft>
                <a:buClr>
                  <a:schemeClr val="lt1"/>
                </a:buClr>
                <a:buSzPct val="25000"/>
                <a:buFont typeface="Cabin"/>
                <a:buNone/>
              </a:pPr>
              <a:r>
                <a:rPr lang="en-US" sz="900" b="0" i="0" u="none" strike="noStrike" cap="none">
                  <a:solidFill>
                    <a:schemeClr val="lt1"/>
                  </a:solidFill>
                  <a:latin typeface="Cabin"/>
                  <a:ea typeface="Cabin"/>
                  <a:cs typeface="Cabin"/>
                  <a:sym typeface="Cabin"/>
                </a:rPr>
                <a:t>New question(s)</a:t>
              </a:r>
            </a:p>
          </p:txBody>
        </p:sp>
        <p:sp>
          <p:nvSpPr>
            <p:cNvPr id="584" name="Shape 584"/>
            <p:cNvSpPr/>
            <p:nvPr/>
          </p:nvSpPr>
          <p:spPr>
            <a:xfrm>
              <a:off x="4629696" y="1407554"/>
              <a:ext cx="2232300" cy="1116300"/>
            </a:xfrm>
            <a:prstGeom prst="roundRect">
              <a:avLst>
                <a:gd name="adj" fmla="val 16667"/>
              </a:avLst>
            </a:prstGeom>
            <a:gradFill>
              <a:gsLst>
                <a:gs pos="0">
                  <a:srgbClr val="3FABCD"/>
                </a:gs>
                <a:gs pos="15000">
                  <a:srgbClr val="3EAACC"/>
                </a:gs>
                <a:gs pos="62000">
                  <a:srgbClr val="2597B9"/>
                </a:gs>
                <a:gs pos="97000">
                  <a:srgbClr val="1786A5"/>
                </a:gs>
                <a:gs pos="100000">
                  <a:srgbClr val="0985A6"/>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900" b="0" i="0" u="none" strike="noStrike" cap="none">
                <a:solidFill>
                  <a:srgbClr val="000000"/>
                </a:solidFill>
                <a:latin typeface="Arial"/>
                <a:ea typeface="Arial"/>
                <a:cs typeface="Arial"/>
                <a:sym typeface="Arial"/>
              </a:endParaRPr>
            </a:p>
          </p:txBody>
        </p:sp>
        <p:sp>
          <p:nvSpPr>
            <p:cNvPr id="585" name="Shape 585"/>
            <p:cNvSpPr txBox="1"/>
            <p:nvPr/>
          </p:nvSpPr>
          <p:spPr>
            <a:xfrm>
              <a:off x="4684185" y="1462044"/>
              <a:ext cx="2123400" cy="1007100"/>
            </a:xfrm>
            <a:prstGeom prst="rect">
              <a:avLst/>
            </a:prstGeom>
            <a:noFill/>
            <a:ln>
              <a:noFill/>
            </a:ln>
          </p:spPr>
          <p:txBody>
            <a:bodyPr lIns="80000" tIns="80000" rIns="80000" bIns="80000" anchor="ctr" anchorCtr="0">
              <a:noAutofit/>
            </a:bodyPr>
            <a:lstStyle/>
            <a:p>
              <a:pPr marL="0" marR="0" lvl="0" indent="0" algn="ctr" rtl="0">
                <a:lnSpc>
                  <a:spcPct val="90000"/>
                </a:lnSpc>
                <a:spcBef>
                  <a:spcPts val="0"/>
                </a:spcBef>
                <a:spcAft>
                  <a:spcPts val="0"/>
                </a:spcAft>
                <a:buClr>
                  <a:schemeClr val="lt1"/>
                </a:buClr>
                <a:buSzPct val="25000"/>
                <a:buFont typeface="Cabin"/>
                <a:buNone/>
              </a:pPr>
              <a:r>
                <a:rPr lang="en-US" sz="900" b="0" i="0" u="none" strike="noStrike" cap="none">
                  <a:solidFill>
                    <a:schemeClr val="lt1"/>
                  </a:solidFill>
                  <a:latin typeface="Cabin"/>
                  <a:ea typeface="Cabin"/>
                  <a:cs typeface="Cabin"/>
                  <a:sym typeface="Cabin"/>
                </a:rPr>
                <a:t>Generate ideas</a:t>
              </a:r>
            </a:p>
          </p:txBody>
        </p:sp>
        <p:sp>
          <p:nvSpPr>
            <p:cNvPr id="586" name="Shape 586"/>
            <p:cNvSpPr/>
            <p:nvPr/>
          </p:nvSpPr>
          <p:spPr>
            <a:xfrm>
              <a:off x="4177030" y="3335057"/>
              <a:ext cx="2232300" cy="1116300"/>
            </a:xfrm>
            <a:prstGeom prst="roundRect">
              <a:avLst>
                <a:gd name="adj" fmla="val 16667"/>
              </a:avLst>
            </a:prstGeom>
            <a:gradFill>
              <a:gsLst>
                <a:gs pos="0">
                  <a:srgbClr val="3FABCD"/>
                </a:gs>
                <a:gs pos="15000">
                  <a:srgbClr val="3EAACC"/>
                </a:gs>
                <a:gs pos="62000">
                  <a:srgbClr val="2597B9"/>
                </a:gs>
                <a:gs pos="97000">
                  <a:srgbClr val="1786A5"/>
                </a:gs>
                <a:gs pos="100000">
                  <a:srgbClr val="0985A6"/>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900" b="0" i="0" u="none" strike="noStrike" cap="none">
                <a:solidFill>
                  <a:srgbClr val="000000"/>
                </a:solidFill>
                <a:latin typeface="Arial"/>
                <a:ea typeface="Arial"/>
                <a:cs typeface="Arial"/>
                <a:sym typeface="Arial"/>
              </a:endParaRPr>
            </a:p>
          </p:txBody>
        </p:sp>
        <p:sp>
          <p:nvSpPr>
            <p:cNvPr id="587" name="Shape 587"/>
            <p:cNvSpPr txBox="1"/>
            <p:nvPr/>
          </p:nvSpPr>
          <p:spPr>
            <a:xfrm>
              <a:off x="4231519" y="3389548"/>
              <a:ext cx="2123400" cy="1007100"/>
            </a:xfrm>
            <a:prstGeom prst="rect">
              <a:avLst/>
            </a:prstGeom>
            <a:noFill/>
            <a:ln>
              <a:noFill/>
            </a:ln>
          </p:spPr>
          <p:txBody>
            <a:bodyPr lIns="80000" tIns="80000" rIns="80000" bIns="80000" anchor="ctr" anchorCtr="0">
              <a:noAutofit/>
            </a:bodyPr>
            <a:lstStyle/>
            <a:p>
              <a:pPr marL="0" marR="0" lvl="0" indent="0" algn="ctr" rtl="0">
                <a:lnSpc>
                  <a:spcPct val="90000"/>
                </a:lnSpc>
                <a:spcBef>
                  <a:spcPts val="0"/>
                </a:spcBef>
                <a:spcAft>
                  <a:spcPts val="0"/>
                </a:spcAft>
                <a:buClr>
                  <a:schemeClr val="lt1"/>
                </a:buClr>
                <a:buSzPct val="25000"/>
                <a:buFont typeface="Cabin"/>
                <a:buNone/>
              </a:pPr>
              <a:r>
                <a:rPr lang="en-US" sz="900" b="0" i="0" u="none" strike="noStrike" cap="none">
                  <a:solidFill>
                    <a:schemeClr val="lt1"/>
                  </a:solidFill>
                  <a:latin typeface="Cabin"/>
                  <a:ea typeface="Cabin"/>
                  <a:cs typeface="Cabin"/>
                  <a:sym typeface="Cabin"/>
                </a:rPr>
                <a:t>Elicit and </a:t>
              </a:r>
            </a:p>
            <a:p>
              <a:pPr marL="0" marR="0" lvl="0" indent="0" algn="ctr" rtl="0">
                <a:lnSpc>
                  <a:spcPct val="90000"/>
                </a:lnSpc>
                <a:spcBef>
                  <a:spcPts val="735"/>
                </a:spcBef>
                <a:spcAft>
                  <a:spcPts val="0"/>
                </a:spcAft>
                <a:buClr>
                  <a:schemeClr val="lt1"/>
                </a:buClr>
                <a:buSzPct val="25000"/>
                <a:buFont typeface="Cabin"/>
                <a:buNone/>
              </a:pPr>
              <a:r>
                <a:rPr lang="en-US" sz="900" b="0" i="0" u="none" strike="noStrike" cap="none">
                  <a:solidFill>
                    <a:schemeClr val="lt1"/>
                  </a:solidFill>
                  <a:latin typeface="Cabin"/>
                  <a:ea typeface="Cabin"/>
                  <a:cs typeface="Cabin"/>
                  <a:sym typeface="Cabin"/>
                </a:rPr>
                <a:t>Publicize ideas</a:t>
              </a:r>
            </a:p>
          </p:txBody>
        </p:sp>
        <p:sp>
          <p:nvSpPr>
            <p:cNvPr id="588" name="Shape 588"/>
            <p:cNvSpPr/>
            <p:nvPr/>
          </p:nvSpPr>
          <p:spPr>
            <a:xfrm>
              <a:off x="1067149" y="3335062"/>
              <a:ext cx="2232300" cy="1116300"/>
            </a:xfrm>
            <a:prstGeom prst="roundRect">
              <a:avLst>
                <a:gd name="adj" fmla="val 16667"/>
              </a:avLst>
            </a:prstGeom>
            <a:gradFill>
              <a:gsLst>
                <a:gs pos="0">
                  <a:srgbClr val="3FABCD"/>
                </a:gs>
                <a:gs pos="15000">
                  <a:srgbClr val="3EAACC"/>
                </a:gs>
                <a:gs pos="62000">
                  <a:srgbClr val="2597B9"/>
                </a:gs>
                <a:gs pos="97000">
                  <a:srgbClr val="1786A5"/>
                </a:gs>
                <a:gs pos="100000">
                  <a:srgbClr val="0985A6"/>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900" b="0" i="0" u="none" strike="noStrike" cap="none">
                <a:solidFill>
                  <a:srgbClr val="000000"/>
                </a:solidFill>
                <a:latin typeface="Arial"/>
                <a:ea typeface="Arial"/>
                <a:cs typeface="Arial"/>
                <a:sym typeface="Arial"/>
              </a:endParaRPr>
            </a:p>
          </p:txBody>
        </p:sp>
        <p:sp>
          <p:nvSpPr>
            <p:cNvPr id="589" name="Shape 589"/>
            <p:cNvSpPr txBox="1"/>
            <p:nvPr/>
          </p:nvSpPr>
          <p:spPr>
            <a:xfrm>
              <a:off x="1121638" y="3389552"/>
              <a:ext cx="2177812" cy="1007101"/>
            </a:xfrm>
            <a:prstGeom prst="rect">
              <a:avLst/>
            </a:prstGeom>
            <a:noFill/>
            <a:ln>
              <a:noFill/>
            </a:ln>
          </p:spPr>
          <p:txBody>
            <a:bodyPr lIns="80000" tIns="80000" rIns="80000" bIns="80000" anchor="ctr" anchorCtr="0">
              <a:noAutofit/>
            </a:bodyPr>
            <a:lstStyle/>
            <a:p>
              <a:pPr marL="0" marR="0" lvl="0" indent="0" algn="ctr" rtl="0">
                <a:lnSpc>
                  <a:spcPct val="90000"/>
                </a:lnSpc>
                <a:spcBef>
                  <a:spcPts val="0"/>
                </a:spcBef>
                <a:spcAft>
                  <a:spcPts val="0"/>
                </a:spcAft>
                <a:buClr>
                  <a:schemeClr val="lt1"/>
                </a:buClr>
                <a:buSzPct val="25000"/>
                <a:buFont typeface="Cabin"/>
                <a:buNone/>
              </a:pPr>
              <a:r>
                <a:rPr lang="en-US" sz="900" b="0" i="0" u="none" strike="noStrike" cap="none" dirty="0">
                  <a:solidFill>
                    <a:schemeClr val="lt1"/>
                  </a:solidFill>
                  <a:latin typeface="Cabin"/>
                  <a:ea typeface="Cabin"/>
                  <a:cs typeface="Cabin"/>
                  <a:sym typeface="Cabin"/>
                </a:rPr>
                <a:t>Press on and develop ideas collaboratively</a:t>
              </a:r>
            </a:p>
          </p:txBody>
        </p:sp>
        <p:sp>
          <p:nvSpPr>
            <p:cNvPr id="590" name="Shape 590"/>
            <p:cNvSpPr/>
            <p:nvPr/>
          </p:nvSpPr>
          <p:spPr>
            <a:xfrm>
              <a:off x="757879" y="1407554"/>
              <a:ext cx="2232300" cy="1116300"/>
            </a:xfrm>
            <a:prstGeom prst="roundRect">
              <a:avLst>
                <a:gd name="adj" fmla="val 16667"/>
              </a:avLst>
            </a:prstGeom>
            <a:gradFill>
              <a:gsLst>
                <a:gs pos="0">
                  <a:srgbClr val="3FABCD"/>
                </a:gs>
                <a:gs pos="15000">
                  <a:srgbClr val="3EAACC"/>
                </a:gs>
                <a:gs pos="62000">
                  <a:srgbClr val="2597B9"/>
                </a:gs>
                <a:gs pos="97000">
                  <a:srgbClr val="1786A5"/>
                </a:gs>
                <a:gs pos="100000">
                  <a:srgbClr val="0985A6"/>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900" b="0" i="0" u="none" strike="noStrike" cap="none">
                <a:solidFill>
                  <a:srgbClr val="000000"/>
                </a:solidFill>
                <a:latin typeface="Arial"/>
                <a:ea typeface="Arial"/>
                <a:cs typeface="Arial"/>
                <a:sym typeface="Arial"/>
              </a:endParaRPr>
            </a:p>
          </p:txBody>
        </p:sp>
        <p:sp>
          <p:nvSpPr>
            <p:cNvPr id="591" name="Shape 591"/>
            <p:cNvSpPr txBox="1"/>
            <p:nvPr/>
          </p:nvSpPr>
          <p:spPr>
            <a:xfrm>
              <a:off x="812368" y="1462044"/>
              <a:ext cx="2123400" cy="1007100"/>
            </a:xfrm>
            <a:prstGeom prst="rect">
              <a:avLst/>
            </a:prstGeom>
            <a:noFill/>
            <a:ln>
              <a:noFill/>
            </a:ln>
          </p:spPr>
          <p:txBody>
            <a:bodyPr lIns="80000" tIns="80000" rIns="80000" bIns="80000" anchor="ctr" anchorCtr="0">
              <a:noAutofit/>
            </a:bodyPr>
            <a:lstStyle/>
            <a:p>
              <a:pPr marL="0" marR="0" lvl="0" indent="0" algn="ctr" rtl="0">
                <a:lnSpc>
                  <a:spcPct val="90000"/>
                </a:lnSpc>
                <a:spcBef>
                  <a:spcPts val="0"/>
                </a:spcBef>
                <a:spcAft>
                  <a:spcPts val="0"/>
                </a:spcAft>
                <a:buClr>
                  <a:schemeClr val="lt1"/>
                </a:buClr>
                <a:buSzPct val="25000"/>
                <a:buFont typeface="Cabin"/>
                <a:buNone/>
              </a:pPr>
              <a:r>
                <a:rPr lang="en-US" sz="900" b="0" i="0" u="none" strike="noStrike" cap="none">
                  <a:solidFill>
                    <a:schemeClr val="lt1"/>
                  </a:solidFill>
                  <a:latin typeface="Cabin"/>
                  <a:ea typeface="Cabin"/>
                  <a:cs typeface="Cabin"/>
                  <a:sym typeface="Cabin"/>
                </a:rPr>
                <a:t>Solidify and/or refine new meanings</a:t>
              </a:r>
            </a:p>
          </p:txBody>
        </p:sp>
      </p:grpSp>
      <p:sp>
        <p:nvSpPr>
          <p:cNvPr id="593" name="Shape 593"/>
          <p:cNvSpPr/>
          <p:nvPr/>
        </p:nvSpPr>
        <p:spPr>
          <a:xfrm>
            <a:off x="151766" y="2131222"/>
            <a:ext cx="1446114" cy="1127682"/>
          </a:xfrm>
          <a:prstGeom prst="cloudCallout">
            <a:avLst>
              <a:gd name="adj1" fmla="val 70519"/>
              <a:gd name="adj2" fmla="val 41269"/>
            </a:avLst>
          </a:prstGeom>
          <a:gradFill>
            <a:gsLst>
              <a:gs pos="0">
                <a:srgbClr val="FFFFFF"/>
              </a:gs>
              <a:gs pos="100000">
                <a:srgbClr val="3366FF"/>
              </a:gs>
            </a:gsLst>
            <a:path path="circle">
              <a:fillToRect l="50000" t="50000" r="50000" b="50000"/>
            </a:path>
            <a:tileRect/>
          </a:gradFill>
          <a:ln w="19050"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ctr" rtl="0">
              <a:lnSpc>
                <a:spcPct val="115000"/>
              </a:lnSpc>
              <a:spcBef>
                <a:spcPts val="0"/>
              </a:spcBef>
              <a:spcAft>
                <a:spcPts val="0"/>
              </a:spcAft>
              <a:buClr>
                <a:schemeClr val="dk1"/>
              </a:buClr>
              <a:buFont typeface="Arial"/>
              <a:buNone/>
            </a:pPr>
            <a:r>
              <a:rPr lang="en-US" b="0" i="0" u="none" strike="noStrike" cap="none">
                <a:solidFill>
                  <a:schemeClr val="dk1"/>
                </a:solidFill>
                <a:latin typeface="Arial"/>
                <a:ea typeface="Arial"/>
                <a:cs typeface="Arial"/>
                <a:sym typeface="Arial"/>
              </a:rPr>
              <a:t>Think</a:t>
            </a:r>
          </a:p>
        </p:txBody>
      </p:sp>
      <p:sp>
        <p:nvSpPr>
          <p:cNvPr id="594" name="Shape 594"/>
          <p:cNvSpPr/>
          <p:nvPr/>
        </p:nvSpPr>
        <p:spPr>
          <a:xfrm>
            <a:off x="1153528" y="3320095"/>
            <a:ext cx="1751632" cy="822002"/>
          </a:xfrm>
          <a:prstGeom prst="wedgeEllipseCallout">
            <a:avLst>
              <a:gd name="adj1" fmla="val 27069"/>
              <a:gd name="adj2" fmla="val 73690"/>
            </a:avLst>
          </a:prstGeom>
          <a:gradFill>
            <a:gsLst>
              <a:gs pos="0">
                <a:srgbClr val="FFFFFF"/>
              </a:gs>
              <a:gs pos="100000">
                <a:srgbClr val="FF0000"/>
              </a:gs>
            </a:gsLst>
            <a:path path="circle">
              <a:fillToRect l="50000" t="50000" r="50000" b="50000"/>
            </a:path>
            <a:tileRect/>
          </a:gradFill>
          <a:ln w="19050" cap="flat" cmpd="sng">
            <a:solidFill>
              <a:srgbClr val="000000"/>
            </a:solidFill>
            <a:prstDash val="solid"/>
            <a:miter/>
            <a:headEnd type="none" w="med" len="med"/>
            <a:tailEnd type="none" w="med" len="med"/>
          </a:ln>
        </p:spPr>
        <p:txBody>
          <a:bodyPr lIns="91425" tIns="91425" rIns="91425" bIns="91425" anchor="t" anchorCtr="0">
            <a:noAutofit/>
          </a:bodyPr>
          <a:lstStyle/>
          <a:p>
            <a:pPr marL="0" marR="0" lvl="0" indent="0" algn="ctr" rtl="0">
              <a:lnSpc>
                <a:spcPct val="115000"/>
              </a:lnSpc>
              <a:spcBef>
                <a:spcPts val="0"/>
              </a:spcBef>
              <a:spcAft>
                <a:spcPts val="0"/>
              </a:spcAft>
              <a:buClr>
                <a:schemeClr val="dk1"/>
              </a:buClr>
              <a:buSzPct val="25000"/>
              <a:buFont typeface="Arial"/>
              <a:buNone/>
            </a:pPr>
            <a:r>
              <a:rPr lang="en-US" sz="1000" b="0" i="0" u="none" strike="noStrike" cap="none">
                <a:solidFill>
                  <a:schemeClr val="dk1"/>
                </a:solidFill>
                <a:latin typeface="Arial"/>
                <a:ea typeface="Arial"/>
                <a:cs typeface="Arial"/>
                <a:sym typeface="Arial"/>
              </a:rPr>
              <a:t>Talk Idea</a:t>
            </a:r>
          </a:p>
        </p:txBody>
      </p:sp>
      <p:grpSp>
        <p:nvGrpSpPr>
          <p:cNvPr id="595" name="Shape 595"/>
          <p:cNvGrpSpPr/>
          <p:nvPr/>
        </p:nvGrpSpPr>
        <p:grpSpPr>
          <a:xfrm>
            <a:off x="2436788" y="4224140"/>
            <a:ext cx="1310526" cy="1502645"/>
            <a:chOff x="3655126" y="3240244"/>
            <a:chExt cx="1183800" cy="1136100"/>
          </a:xfrm>
        </p:grpSpPr>
        <p:sp>
          <p:nvSpPr>
            <p:cNvPr id="596" name="Shape 596"/>
            <p:cNvSpPr/>
            <p:nvPr/>
          </p:nvSpPr>
          <p:spPr>
            <a:xfrm>
              <a:off x="3655126" y="3240244"/>
              <a:ext cx="1183800" cy="1136100"/>
            </a:xfrm>
            <a:prstGeom prst="verticalScroll">
              <a:avLst>
                <a:gd name="adj" fmla="val 12500"/>
              </a:avLst>
            </a:prstGeom>
            <a:gradFill>
              <a:gsLst>
                <a:gs pos="0">
                  <a:srgbClr val="FFFFFF"/>
                </a:gs>
                <a:gs pos="100000">
                  <a:srgbClr val="FF6600"/>
                </a:gs>
              </a:gsLst>
              <a:path path="circle">
                <a:fillToRect l="50000" t="50000" r="50000" b="50000"/>
              </a:path>
              <a:tileRect/>
            </a:gradFill>
            <a:ln w="19050"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000" b="0" i="0" u="none" strike="noStrike" cap="none">
                <a:solidFill>
                  <a:schemeClr val="dk1"/>
                </a:solidFill>
                <a:latin typeface="Cabin"/>
                <a:ea typeface="Cabin"/>
                <a:cs typeface="Cabin"/>
                <a:sym typeface="Cabin"/>
              </a:endParaRPr>
            </a:p>
          </p:txBody>
        </p:sp>
        <p:sp>
          <p:nvSpPr>
            <p:cNvPr id="597" name="Shape 597"/>
            <p:cNvSpPr txBox="1"/>
            <p:nvPr/>
          </p:nvSpPr>
          <p:spPr>
            <a:xfrm>
              <a:off x="3733061" y="3531196"/>
              <a:ext cx="1020135" cy="417900"/>
            </a:xfrm>
            <a:prstGeom prst="rect">
              <a:avLst/>
            </a:prstGeom>
            <a:noFill/>
            <a:ln>
              <a:noFill/>
            </a:ln>
          </p:spPr>
          <p:txBody>
            <a:bodyPr lIns="91425" tIns="45700" rIns="91425" bIns="45700" anchor="t" anchorCtr="0">
              <a:noAutofit/>
            </a:bodyPr>
            <a:lstStyle/>
            <a:p>
              <a:pPr marL="0" marR="0" lvl="0" indent="0" algn="ctr" rtl="0">
                <a:lnSpc>
                  <a:spcPct val="115000"/>
                </a:lnSpc>
                <a:spcBef>
                  <a:spcPts val="0"/>
                </a:spcBef>
                <a:spcAft>
                  <a:spcPts val="0"/>
                </a:spcAft>
                <a:buClr>
                  <a:schemeClr val="dk1"/>
                </a:buClr>
                <a:buSzPct val="25000"/>
                <a:buFont typeface="Allerta"/>
                <a:buNone/>
              </a:pPr>
              <a:r>
                <a:rPr lang="en-US" sz="1000" b="0" i="0" u="none" strike="noStrike" cap="none" dirty="0">
                  <a:solidFill>
                    <a:schemeClr val="dk1"/>
                  </a:solidFill>
                  <a:latin typeface="Allerta"/>
                  <a:ea typeface="Allerta"/>
                  <a:cs typeface="Allerta"/>
                  <a:sym typeface="Allerta"/>
                </a:rPr>
                <a:t>We Understand</a:t>
              </a:r>
            </a:p>
          </p:txBody>
        </p:sp>
      </p:grpSp>
      <p:cxnSp>
        <p:nvCxnSpPr>
          <p:cNvPr id="599" name="Shape 599"/>
          <p:cNvCxnSpPr/>
          <p:nvPr/>
        </p:nvCxnSpPr>
        <p:spPr>
          <a:xfrm flipV="1">
            <a:off x="3689009" y="3911372"/>
            <a:ext cx="1274544" cy="17334"/>
          </a:xfrm>
          <a:prstGeom prst="straightConnector1">
            <a:avLst/>
          </a:prstGeom>
          <a:noFill/>
          <a:ln w="38100" cap="flat" cmpd="sng">
            <a:solidFill>
              <a:schemeClr val="dk2"/>
            </a:solidFill>
            <a:prstDash val="solid"/>
            <a:round/>
            <a:headEnd type="none" w="lg" len="lg"/>
            <a:tailEnd type="triangle" w="lg" len="lg"/>
          </a:ln>
        </p:spPr>
      </p:cxnSp>
      <p:cxnSp>
        <p:nvCxnSpPr>
          <p:cNvPr id="600" name="Shape 600"/>
          <p:cNvCxnSpPr/>
          <p:nvPr/>
        </p:nvCxnSpPr>
        <p:spPr>
          <a:xfrm flipH="1">
            <a:off x="3584809" y="3474380"/>
            <a:ext cx="1274671" cy="7692"/>
          </a:xfrm>
          <a:prstGeom prst="straightConnector1">
            <a:avLst/>
          </a:prstGeom>
          <a:noFill/>
          <a:ln w="38100" cap="flat" cmpd="sng">
            <a:solidFill>
              <a:schemeClr val="dk2"/>
            </a:solidFill>
            <a:prstDash val="solid"/>
            <a:round/>
            <a:headEnd type="none" w="lg" len="lg"/>
            <a:tailEnd type="triangle" w="lg" len="lg"/>
          </a:ln>
        </p:spPr>
      </p:cxnSp>
    </p:spTree>
    <p:extLst>
      <p:ext uri="{BB962C8B-B14F-4D97-AF65-F5344CB8AC3E}">
        <p14:creationId xmlns:p14="http://schemas.microsoft.com/office/powerpoint/2010/main" val="14656767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Shape 541"/>
          <p:cNvSpPr txBox="1">
            <a:spLocks noGrp="1"/>
          </p:cNvSpPr>
          <p:nvPr>
            <p:ph type="title"/>
          </p:nvPr>
        </p:nvSpPr>
        <p:spPr>
          <a:xfrm>
            <a:off x="457200" y="369740"/>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4800" b="0" i="0" u="none" strike="noStrike" cap="none" dirty="0">
                <a:solidFill>
                  <a:srgbClr val="F3F3F3"/>
                </a:solidFill>
                <a:latin typeface="Cabin"/>
                <a:ea typeface="Cabin"/>
                <a:cs typeface="Cabin"/>
                <a:sym typeface="Cabin"/>
              </a:rPr>
              <a:t>Talk </a:t>
            </a:r>
            <a:r>
              <a:rPr lang="en-US" sz="4800" b="0" i="0" u="none" strike="noStrike" cap="none" dirty="0" smtClean="0">
                <a:solidFill>
                  <a:srgbClr val="F3F3F3"/>
                </a:solidFill>
                <a:latin typeface="Cabin"/>
                <a:ea typeface="Cabin"/>
                <a:cs typeface="Cabin"/>
                <a:sym typeface="Cabin"/>
              </a:rPr>
              <a:t>Frame Routine</a:t>
            </a:r>
            <a:endParaRPr lang="en-US" sz="4800" b="0" i="0" u="none" strike="noStrike" cap="none" dirty="0">
              <a:solidFill>
                <a:srgbClr val="F3F3F3"/>
              </a:solidFill>
              <a:latin typeface="Cabin"/>
              <a:ea typeface="Cabin"/>
              <a:cs typeface="Cabin"/>
              <a:sym typeface="Cabin"/>
            </a:endParaRPr>
          </a:p>
          <a:p>
            <a:pPr marL="0" marR="0" lvl="0" indent="0" algn="l" rtl="0">
              <a:lnSpc>
                <a:spcPct val="100000"/>
              </a:lnSpc>
              <a:spcBef>
                <a:spcPts val="0"/>
              </a:spcBef>
              <a:spcAft>
                <a:spcPts val="0"/>
              </a:spcAft>
              <a:buClr>
                <a:srgbClr val="FFFFFF"/>
              </a:buClr>
              <a:buSzPct val="25000"/>
              <a:buFont typeface="Arial"/>
              <a:buNone/>
            </a:pPr>
            <a:endParaRPr sz="4400" b="0" i="0" u="none" strike="noStrike" cap="none" dirty="0">
              <a:solidFill>
                <a:srgbClr val="FFFFFF"/>
              </a:solidFill>
              <a:latin typeface="Arial"/>
              <a:ea typeface="Arial"/>
              <a:cs typeface="Arial"/>
              <a:sym typeface="Arial"/>
            </a:endParaRPr>
          </a:p>
        </p:txBody>
      </p:sp>
      <p:sp>
        <p:nvSpPr>
          <p:cNvPr id="543" name="Shape 543"/>
          <p:cNvSpPr txBox="1"/>
          <p:nvPr/>
        </p:nvSpPr>
        <p:spPr>
          <a:xfrm>
            <a:off x="1330800" y="5935375"/>
            <a:ext cx="6482399" cy="635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bin"/>
              <a:buNone/>
            </a:pPr>
            <a:r>
              <a:rPr lang="en-US" sz="1200" b="0" i="1" u="none" strike="noStrike" cap="none">
                <a:solidFill>
                  <a:schemeClr val="dk1"/>
                </a:solidFill>
                <a:latin typeface="Cabin"/>
                <a:ea typeface="Cabin"/>
                <a:cs typeface="Cabin"/>
                <a:sym typeface="Cabin"/>
              </a:rPr>
              <a:t>Exploring Shape Games: Geometry with Imi and Zani</a:t>
            </a:r>
            <a:r>
              <a:rPr lang="en-US" sz="1200" b="0" i="0" u="none" strike="noStrike" cap="none">
                <a:solidFill>
                  <a:schemeClr val="dk1"/>
                </a:solidFill>
                <a:latin typeface="Cabin"/>
                <a:ea typeface="Cabin"/>
                <a:cs typeface="Cabin"/>
                <a:sym typeface="Cabin"/>
              </a:rPr>
              <a:t>, by M. K. Gavin,</a:t>
            </a:r>
            <a:r>
              <a:rPr lang="en-US" sz="1200" b="0" i="1" u="none" strike="noStrike" cap="none">
                <a:solidFill>
                  <a:schemeClr val="dk1"/>
                </a:solidFill>
                <a:latin typeface="Cabin"/>
                <a:ea typeface="Cabin"/>
                <a:cs typeface="Cabin"/>
                <a:sym typeface="Cabin"/>
              </a:rPr>
              <a:t> </a:t>
            </a:r>
            <a:r>
              <a:rPr lang="en-US" sz="1200" b="0" i="0" u="none" strike="noStrike" cap="none">
                <a:solidFill>
                  <a:schemeClr val="dk1"/>
                </a:solidFill>
                <a:latin typeface="Cabin"/>
                <a:ea typeface="Cabin"/>
                <a:cs typeface="Cabin"/>
                <a:sym typeface="Cabin"/>
              </a:rPr>
              <a:t>T. M. Casa, S. H. Chapin, and L. J. Sheffield. Copyright © 2012, by Kendall Hunt Publishing Company</a:t>
            </a:r>
          </a:p>
        </p:txBody>
      </p:sp>
      <p:sp>
        <p:nvSpPr>
          <p:cNvPr id="544" name="Shape 544"/>
          <p:cNvSpPr/>
          <p:nvPr/>
        </p:nvSpPr>
        <p:spPr>
          <a:xfrm>
            <a:off x="954774" y="1512749"/>
            <a:ext cx="7079699" cy="4422600"/>
          </a:xfrm>
          <a:prstGeom prst="rect">
            <a:avLst/>
          </a:prstGeom>
          <a:solidFill>
            <a:srgbClr val="C0C0C0"/>
          </a:solidFill>
          <a:ln w="31750"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bin"/>
              <a:ea typeface="Cabin"/>
              <a:cs typeface="Cabin"/>
              <a:sym typeface="Cabin"/>
            </a:endParaRPr>
          </a:p>
        </p:txBody>
      </p:sp>
      <p:grpSp>
        <p:nvGrpSpPr>
          <p:cNvPr id="545" name="Shape 545"/>
          <p:cNvGrpSpPr/>
          <p:nvPr/>
        </p:nvGrpSpPr>
        <p:grpSpPr>
          <a:xfrm>
            <a:off x="1176023" y="1648628"/>
            <a:ext cx="6791973" cy="4037422"/>
            <a:chOff x="1598448" y="1081487"/>
            <a:chExt cx="6571818" cy="4037422"/>
          </a:xfrm>
        </p:grpSpPr>
        <p:sp>
          <p:nvSpPr>
            <p:cNvPr id="546" name="Shape 546"/>
            <p:cNvSpPr txBox="1"/>
            <p:nvPr/>
          </p:nvSpPr>
          <p:spPr>
            <a:xfrm>
              <a:off x="2578866" y="1161383"/>
              <a:ext cx="5591400" cy="542698"/>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ctr" rtl="0">
                <a:lnSpc>
                  <a:spcPct val="115000"/>
                </a:lnSpc>
                <a:spcBef>
                  <a:spcPts val="0"/>
                </a:spcBef>
                <a:spcAft>
                  <a:spcPts val="0"/>
                </a:spcAft>
                <a:buClr>
                  <a:schemeClr val="dk1"/>
                </a:buClr>
                <a:buSzPct val="25000"/>
                <a:buFont typeface="Comic Sans MS"/>
                <a:buNone/>
              </a:pPr>
              <a:r>
                <a:rPr lang="en-US" sz="1800" b="0" i="0" u="none" strike="noStrike" cap="none">
                  <a:solidFill>
                    <a:schemeClr val="dk1"/>
                  </a:solidFill>
                  <a:latin typeface="Comic Sans MS"/>
                  <a:ea typeface="Comic Sans MS"/>
                  <a:cs typeface="Comic Sans MS"/>
                  <a:sym typeface="Comic Sans MS"/>
                </a:rPr>
                <a:t>Question worded using student accessible phrasing</a:t>
              </a:r>
            </a:p>
          </p:txBody>
        </p:sp>
        <p:sp>
          <p:nvSpPr>
            <p:cNvPr id="547" name="Shape 547"/>
            <p:cNvSpPr txBox="1"/>
            <p:nvPr/>
          </p:nvSpPr>
          <p:spPr>
            <a:xfrm>
              <a:off x="1873472" y="2266133"/>
              <a:ext cx="6096598" cy="1600799"/>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ctr" rtl="0">
                <a:lnSpc>
                  <a:spcPct val="115000"/>
                </a:lnSpc>
                <a:spcBef>
                  <a:spcPts val="0"/>
                </a:spcBef>
                <a:spcAft>
                  <a:spcPts val="0"/>
                </a:spcAft>
                <a:buClr>
                  <a:schemeClr val="dk1"/>
                </a:buClr>
                <a:buSzPct val="25000"/>
                <a:buFont typeface="Comic Sans MS"/>
                <a:buNone/>
              </a:pPr>
              <a:r>
                <a:rPr lang="en-US" sz="1800" b="0" i="0" u="none" strike="noStrike" cap="none">
                  <a:solidFill>
                    <a:schemeClr val="dk1"/>
                  </a:solidFill>
                  <a:latin typeface="Comic Sans MS"/>
                  <a:ea typeface="Comic Sans MS"/>
                  <a:cs typeface="Comic Sans MS"/>
                  <a:sym typeface="Comic Sans MS"/>
                </a:rPr>
                <a:t>Notes representing students’ ideas</a:t>
              </a:r>
            </a:p>
            <a:p>
              <a:pPr marL="0" marR="0" lvl="0" indent="0" algn="ctr" rtl="0">
                <a:lnSpc>
                  <a:spcPct val="115000"/>
                </a:lnSpc>
                <a:spcBef>
                  <a:spcPts val="1000"/>
                </a:spcBef>
                <a:spcAft>
                  <a:spcPts val="0"/>
                </a:spcAft>
                <a:buClr>
                  <a:schemeClr val="dk1"/>
                </a:buClr>
                <a:buSzPct val="25000"/>
                <a:buFont typeface="Comic Sans MS"/>
                <a:buNone/>
              </a:pPr>
              <a:r>
                <a:rPr lang="en-US" sz="1400" b="0" i="0" u="none" strike="noStrike" cap="none">
                  <a:solidFill>
                    <a:schemeClr val="dk1"/>
                  </a:solidFill>
                  <a:latin typeface="Comic Sans MS"/>
                  <a:ea typeface="Comic Sans MS"/>
                  <a:cs typeface="Comic Sans MS"/>
                  <a:sym typeface="Comic Sans MS"/>
                </a:rPr>
                <a:t>(These include correct ideas as well as misconceptions. Also, the number of “talk idea” sections used will vary according to the lesson, student contributions, and teacher’s decisions about how to group ideas. The teacher can also choose to add in a particular “talk idea.”)</a:t>
              </a:r>
            </a:p>
          </p:txBody>
        </p:sp>
        <p:sp>
          <p:nvSpPr>
            <p:cNvPr id="548" name="Shape 548"/>
            <p:cNvSpPr txBox="1"/>
            <p:nvPr/>
          </p:nvSpPr>
          <p:spPr>
            <a:xfrm>
              <a:off x="2578876" y="4266908"/>
              <a:ext cx="5337299" cy="852000"/>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ctr" rtl="0">
                <a:lnSpc>
                  <a:spcPct val="115000"/>
                </a:lnSpc>
                <a:spcBef>
                  <a:spcPts val="0"/>
                </a:spcBef>
                <a:spcAft>
                  <a:spcPts val="0"/>
                </a:spcAft>
                <a:buClr>
                  <a:schemeClr val="dk1"/>
                </a:buClr>
                <a:buSzPct val="25000"/>
                <a:buFont typeface="Comic Sans MS"/>
                <a:buNone/>
              </a:pPr>
              <a:r>
                <a:rPr lang="en-US" sz="1800" b="0" i="0" u="none" strike="noStrike" cap="none">
                  <a:solidFill>
                    <a:schemeClr val="dk1"/>
                  </a:solidFill>
                  <a:latin typeface="Comic Sans MS"/>
                  <a:ea typeface="Comic Sans MS"/>
                  <a:cs typeface="Comic Sans MS"/>
                  <a:sym typeface="Comic Sans MS"/>
                </a:rPr>
                <a:t>Summary of the mathematically valid conclusion agreed upon by the class</a:t>
              </a:r>
            </a:p>
          </p:txBody>
        </p:sp>
        <p:sp>
          <p:nvSpPr>
            <p:cNvPr id="549" name="Shape 549"/>
            <p:cNvSpPr/>
            <p:nvPr/>
          </p:nvSpPr>
          <p:spPr>
            <a:xfrm>
              <a:off x="1598448" y="1081487"/>
              <a:ext cx="1051498" cy="556199"/>
            </a:xfrm>
            <a:prstGeom prst="cloudCallout">
              <a:avLst>
                <a:gd name="adj1" fmla="val 70519"/>
                <a:gd name="adj2" fmla="val 41269"/>
              </a:avLst>
            </a:prstGeom>
            <a:gradFill>
              <a:gsLst>
                <a:gs pos="0">
                  <a:srgbClr val="FFFFFF"/>
                </a:gs>
                <a:gs pos="100000">
                  <a:srgbClr val="3366FF"/>
                </a:gs>
              </a:gsLst>
              <a:path path="circle">
                <a:fillToRect l="50000" t="50000" r="50000" b="50000"/>
              </a:path>
              <a:tileRect/>
            </a:gradFill>
            <a:ln w="19050"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ctr" rtl="0">
                <a:lnSpc>
                  <a:spcPct val="115000"/>
                </a:lnSpc>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Think</a:t>
              </a:r>
            </a:p>
          </p:txBody>
        </p:sp>
        <p:sp>
          <p:nvSpPr>
            <p:cNvPr id="550" name="Shape 550"/>
            <p:cNvSpPr/>
            <p:nvPr/>
          </p:nvSpPr>
          <p:spPr>
            <a:xfrm>
              <a:off x="1754899" y="1799643"/>
              <a:ext cx="1172100" cy="556199"/>
            </a:xfrm>
            <a:prstGeom prst="wedgeEllipseCallout">
              <a:avLst>
                <a:gd name="adj1" fmla="val 27069"/>
                <a:gd name="adj2" fmla="val 73690"/>
              </a:avLst>
            </a:prstGeom>
            <a:gradFill>
              <a:gsLst>
                <a:gs pos="0">
                  <a:srgbClr val="FFFFFF"/>
                </a:gs>
                <a:gs pos="100000">
                  <a:srgbClr val="FF0000"/>
                </a:gs>
              </a:gsLst>
              <a:path path="circle">
                <a:fillToRect l="50000" t="50000" r="50000" b="50000"/>
              </a:path>
              <a:tileRect/>
            </a:gradFill>
            <a:ln w="19050" cap="flat" cmpd="sng">
              <a:solidFill>
                <a:srgbClr val="000000"/>
              </a:solidFill>
              <a:prstDash val="solid"/>
              <a:miter/>
              <a:headEnd type="none" w="med" len="med"/>
              <a:tailEnd type="none" w="med" len="med"/>
            </a:ln>
          </p:spPr>
          <p:txBody>
            <a:bodyPr lIns="91425" tIns="91425" rIns="91425" bIns="91425" anchor="t" anchorCtr="0">
              <a:noAutofit/>
            </a:bodyPr>
            <a:lstStyle/>
            <a:p>
              <a:pPr marL="0" marR="0" lvl="0" indent="0" algn="ctr" rtl="0">
                <a:lnSpc>
                  <a:spcPct val="115000"/>
                </a:lnSpc>
                <a:spcBef>
                  <a:spcPts val="0"/>
                </a:spcBef>
                <a:spcAft>
                  <a:spcPts val="0"/>
                </a:spcAft>
                <a:buClr>
                  <a:schemeClr val="dk1"/>
                </a:buClr>
                <a:buSzPct val="25000"/>
                <a:buFont typeface="Arial"/>
                <a:buNone/>
              </a:pPr>
              <a:r>
                <a:rPr lang="en-US" sz="1000" b="0" i="0" u="none" strike="noStrike" cap="none">
                  <a:solidFill>
                    <a:schemeClr val="dk1"/>
                  </a:solidFill>
                  <a:latin typeface="Arial"/>
                  <a:ea typeface="Arial"/>
                  <a:cs typeface="Arial"/>
                  <a:sym typeface="Arial"/>
                </a:rPr>
                <a:t>Talk Idea</a:t>
              </a:r>
            </a:p>
          </p:txBody>
        </p:sp>
      </p:grpSp>
      <p:grpSp>
        <p:nvGrpSpPr>
          <p:cNvPr id="551" name="Shape 551"/>
          <p:cNvGrpSpPr/>
          <p:nvPr/>
        </p:nvGrpSpPr>
        <p:grpSpPr>
          <a:xfrm>
            <a:off x="1259903" y="4516441"/>
            <a:ext cx="1189194" cy="1169601"/>
            <a:chOff x="1782557" y="4335966"/>
            <a:chExt cx="1189194" cy="1169601"/>
          </a:xfrm>
        </p:grpSpPr>
        <p:sp>
          <p:nvSpPr>
            <p:cNvPr id="552" name="Shape 552"/>
            <p:cNvSpPr/>
            <p:nvPr/>
          </p:nvSpPr>
          <p:spPr>
            <a:xfrm>
              <a:off x="1782557" y="4335966"/>
              <a:ext cx="1183800" cy="1136099"/>
            </a:xfrm>
            <a:prstGeom prst="verticalScroll">
              <a:avLst>
                <a:gd name="adj" fmla="val 12500"/>
              </a:avLst>
            </a:prstGeom>
            <a:gradFill>
              <a:gsLst>
                <a:gs pos="0">
                  <a:srgbClr val="FFFFFF"/>
                </a:gs>
                <a:gs pos="100000">
                  <a:srgbClr val="FF6600"/>
                </a:gs>
              </a:gsLst>
              <a:path path="circle">
                <a:fillToRect l="50000" t="50000" r="50000" b="50000"/>
              </a:path>
              <a:tileRect/>
            </a:gradFill>
            <a:ln w="19050"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bin"/>
                <a:ea typeface="Cabin"/>
                <a:cs typeface="Cabin"/>
                <a:sym typeface="Cabin"/>
              </a:endParaRPr>
            </a:p>
          </p:txBody>
        </p:sp>
        <p:sp>
          <p:nvSpPr>
            <p:cNvPr id="553" name="Shape 553"/>
            <p:cNvSpPr txBox="1"/>
            <p:nvPr/>
          </p:nvSpPr>
          <p:spPr>
            <a:xfrm>
              <a:off x="1788851" y="4520967"/>
              <a:ext cx="1182900" cy="984600"/>
            </a:xfrm>
            <a:prstGeom prst="rect">
              <a:avLst/>
            </a:prstGeom>
            <a:noFill/>
            <a:ln>
              <a:noFill/>
            </a:ln>
          </p:spPr>
          <p:txBody>
            <a:bodyPr lIns="91425" tIns="45700" rIns="91425" bIns="45700" anchor="t" anchorCtr="0">
              <a:noAutofit/>
            </a:bodyPr>
            <a:lstStyle/>
            <a:p>
              <a:pPr marL="0" marR="0" lvl="0" indent="0" algn="ctr" rtl="0">
                <a:lnSpc>
                  <a:spcPct val="115000"/>
                </a:lnSpc>
                <a:spcBef>
                  <a:spcPts val="0"/>
                </a:spcBef>
                <a:spcAft>
                  <a:spcPts val="0"/>
                </a:spcAft>
                <a:buClr>
                  <a:schemeClr val="dk1"/>
                </a:buClr>
                <a:buSzPct val="25000"/>
                <a:buFont typeface="Allerta"/>
                <a:buNone/>
              </a:pPr>
              <a:r>
                <a:rPr lang="en-US" sz="1200" b="0" i="0" u="none" strike="noStrike" cap="none">
                  <a:solidFill>
                    <a:schemeClr val="dk1"/>
                  </a:solidFill>
                  <a:latin typeface="Allerta"/>
                  <a:ea typeface="Allerta"/>
                  <a:cs typeface="Allerta"/>
                  <a:sym typeface="Allerta"/>
                </a:rPr>
                <a:t>We Understand</a:t>
              </a: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Shape 683"/>
          <p:cNvSpPr txBox="1">
            <a:spLocks noGrp="1"/>
          </p:cNvSpPr>
          <p:nvPr>
            <p:ph type="title"/>
          </p:nvPr>
        </p:nvSpPr>
        <p:spPr>
          <a:xfrm>
            <a:off x="457200" y="275165"/>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4400" b="0" i="0" u="sng" strike="noStrike" cap="none" dirty="0">
                <a:solidFill>
                  <a:schemeClr val="hlink"/>
                </a:solidFill>
                <a:latin typeface="Arial"/>
                <a:ea typeface="Arial"/>
                <a:cs typeface="Arial"/>
                <a:sym typeface="Arial"/>
                <a:hlinkClick r:id="rId3"/>
              </a:rPr>
              <a:t>Talk </a:t>
            </a:r>
            <a:r>
              <a:rPr lang="en-US" sz="4400" b="0" i="0" u="sng" strike="noStrike" cap="none" dirty="0" smtClean="0">
                <a:solidFill>
                  <a:schemeClr val="hlink"/>
                </a:solidFill>
                <a:latin typeface="Arial"/>
                <a:ea typeface="Arial"/>
                <a:cs typeface="Arial"/>
                <a:sym typeface="Arial"/>
                <a:hlinkClick r:id="rId3"/>
              </a:rPr>
              <a:t>Fame Routine </a:t>
            </a:r>
            <a:r>
              <a:rPr lang="en-US" sz="4400" b="0" i="0" u="sng" strike="noStrike" cap="none" dirty="0">
                <a:solidFill>
                  <a:schemeClr val="hlink"/>
                </a:solidFill>
                <a:latin typeface="Arial"/>
                <a:ea typeface="Arial"/>
                <a:cs typeface="Arial"/>
                <a:sym typeface="Arial"/>
                <a:hlinkClick r:id="rId3"/>
              </a:rPr>
              <a:t>Template</a:t>
            </a:r>
          </a:p>
        </p:txBody>
      </p:sp>
      <p:pic>
        <p:nvPicPr>
          <p:cNvPr id="687" name="Shape 687"/>
          <p:cNvPicPr preferRelativeResize="0"/>
          <p:nvPr/>
        </p:nvPicPr>
        <p:blipFill rotWithShape="1">
          <a:blip r:embed="rId4">
            <a:alphaModFix/>
          </a:blip>
          <a:srcRect b="26707"/>
          <a:stretch/>
        </p:blipFill>
        <p:spPr>
          <a:xfrm>
            <a:off x="574378" y="3731051"/>
            <a:ext cx="5652300" cy="2091900"/>
          </a:xfrm>
          <a:prstGeom prst="rect">
            <a:avLst/>
          </a:prstGeom>
          <a:noFill/>
          <a:ln>
            <a:noFill/>
          </a:ln>
        </p:spPr>
      </p:pic>
      <p:pic>
        <p:nvPicPr>
          <p:cNvPr id="686" name="Shape 686"/>
          <p:cNvPicPr preferRelativeResize="0"/>
          <p:nvPr/>
        </p:nvPicPr>
        <p:blipFill rotWithShape="1">
          <a:blip r:embed="rId5">
            <a:alphaModFix/>
          </a:blip>
          <a:srcRect/>
          <a:stretch/>
        </p:blipFill>
        <p:spPr>
          <a:xfrm>
            <a:off x="3537748" y="2552680"/>
            <a:ext cx="4615859" cy="1973599"/>
          </a:xfrm>
          <a:prstGeom prst="rect">
            <a:avLst/>
          </a:prstGeom>
          <a:noFill/>
          <a:ln>
            <a:noFill/>
          </a:ln>
        </p:spPr>
      </p:pic>
      <p:pic>
        <p:nvPicPr>
          <p:cNvPr id="685" name="Shape 685"/>
          <p:cNvPicPr preferRelativeResize="0"/>
          <p:nvPr/>
        </p:nvPicPr>
        <p:blipFill rotWithShape="1">
          <a:blip r:embed="rId6">
            <a:alphaModFix/>
            <a:extLst>
              <a:ext uri="{BEBA8EAE-BF5A-486C-A8C5-ECC9F3942E4B}">
                <a14:imgProps xmlns:a14="http://schemas.microsoft.com/office/drawing/2010/main">
                  <a14:imgLayer r:embed="rId7">
                    <a14:imgEffect>
                      <a14:backgroundRemoval t="21659" b="90783" l="2260" r="95198">
                        <a14:foregroundMark x1="13842" y1="35484" x2="13842" y2="35484"/>
                        <a14:foregroundMark x1="9181" y1="39171" x2="9181" y2="39171"/>
                        <a14:foregroundMark x1="16667" y1="58986" x2="16667" y2="58986"/>
                        <a14:foregroundMark x1="17938" y1="63594" x2="17938" y2="63594"/>
                        <a14:foregroundMark x1="12006" y1="58065" x2="12288" y2="85714"/>
                        <a14:foregroundMark x1="12288" y1="87558" x2="93362" y2="87097"/>
                        <a14:foregroundMark x1="93362" y1="87097" x2="93362" y2="41475"/>
                        <a14:foregroundMark x1="93362" y1="41475" x2="21186" y2="41475"/>
                      </a14:backgroundRemoval>
                    </a14:imgEffect>
                  </a14:imgLayer>
                </a14:imgProps>
              </a:ext>
            </a:extLst>
          </a:blip>
          <a:srcRect t="16763"/>
          <a:stretch/>
        </p:blipFill>
        <p:spPr>
          <a:xfrm>
            <a:off x="-190500" y="1238292"/>
            <a:ext cx="6743700" cy="1694700"/>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457200" y="275165"/>
            <a:ext cx="8229600"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4400" b="0" i="0" u="none" strike="noStrike" cap="none" dirty="0" smtClean="0">
                <a:solidFill>
                  <a:srgbClr val="FFFFFF"/>
                </a:solidFill>
                <a:latin typeface="Arial"/>
                <a:ea typeface="Arial"/>
                <a:cs typeface="Arial"/>
                <a:sym typeface="Arial"/>
              </a:rPr>
              <a:t>Bridging to Practice</a:t>
            </a:r>
            <a:endParaRPr lang="en-US" sz="4400" b="0" i="0" u="none" strike="noStrike" cap="none" dirty="0">
              <a:solidFill>
                <a:srgbClr val="FFFFFF"/>
              </a:solidFill>
              <a:latin typeface="Arial"/>
              <a:ea typeface="Arial"/>
              <a:cs typeface="Arial"/>
              <a:sym typeface="Arial"/>
            </a:endParaRPr>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2055175659"/>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457200" y="275165"/>
            <a:ext cx="8229600" cy="1143000"/>
          </a:xfrm>
          <a:prstGeom prst="rect">
            <a:avLst/>
          </a:prstGeom>
        </p:spPr>
        <p:txBody>
          <a:bodyPr lIns="91425" tIns="91425" rIns="91425" bIns="91425" anchor="ctr" anchorCtr="0">
            <a:noAutofit/>
          </a:bodyPr>
          <a:lstStyle/>
          <a:p>
            <a:pPr lvl="0">
              <a:spcBef>
                <a:spcPts val="0"/>
              </a:spcBef>
              <a:buNone/>
            </a:pPr>
            <a:r>
              <a:rPr lang="en-US" dirty="0" smtClean="0">
                <a:solidFill>
                  <a:srgbClr val="FFFFFF"/>
                </a:solidFill>
              </a:rPr>
              <a:t>Opening Activity:</a:t>
            </a:r>
            <a:br>
              <a:rPr lang="en-US" dirty="0" smtClean="0">
                <a:solidFill>
                  <a:srgbClr val="FFFFFF"/>
                </a:solidFill>
              </a:rPr>
            </a:br>
            <a:r>
              <a:rPr lang="en-US" dirty="0" smtClean="0">
                <a:solidFill>
                  <a:srgbClr val="FFFFFF"/>
                </a:solidFill>
              </a:rPr>
              <a:t>Animal </a:t>
            </a:r>
            <a:r>
              <a:rPr lang="en-US" dirty="0">
                <a:solidFill>
                  <a:srgbClr val="FFFFFF"/>
                </a:solidFill>
              </a:rPr>
              <a:t>Populations Task</a:t>
            </a:r>
          </a:p>
        </p:txBody>
      </p:sp>
      <p:sp>
        <p:nvSpPr>
          <p:cNvPr id="300" name="Shape 300"/>
          <p:cNvSpPr txBox="1">
            <a:spLocks noGrp="1"/>
          </p:cNvSpPr>
          <p:nvPr>
            <p:ph type="body" idx="1"/>
          </p:nvPr>
        </p:nvSpPr>
        <p:spPr>
          <a:xfrm>
            <a:off x="457200" y="1659035"/>
            <a:ext cx="8229600" cy="4525500"/>
          </a:xfrm>
          <a:prstGeom prst="rect">
            <a:avLst/>
          </a:prstGeom>
        </p:spPr>
        <p:txBody>
          <a:bodyPr lIns="91425" tIns="91425" rIns="91425" bIns="91425" anchor="t" anchorCtr="0">
            <a:noAutofit/>
          </a:bodyPr>
          <a:lstStyle/>
          <a:p>
            <a:pPr marL="0" lvl="0" indent="0" algn="ctr">
              <a:lnSpc>
                <a:spcPct val="115000"/>
              </a:lnSpc>
              <a:spcBef>
                <a:spcPts val="0"/>
              </a:spcBef>
              <a:buNone/>
            </a:pPr>
            <a:r>
              <a:rPr lang="en-US" sz="1400" i="1" dirty="0">
                <a:solidFill>
                  <a:schemeClr val="accent4">
                    <a:lumMod val="75000"/>
                  </a:schemeClr>
                </a:solidFill>
              </a:rPr>
              <a:t>Original problem from </a:t>
            </a:r>
            <a:r>
              <a:rPr lang="en-US" sz="1400" i="1" dirty="0" err="1">
                <a:solidFill>
                  <a:schemeClr val="accent4">
                    <a:lumMod val="75000"/>
                  </a:schemeClr>
                </a:solidFill>
              </a:rPr>
              <a:t>illustrativemathematics.org</a:t>
            </a:r>
            <a:endParaRPr lang="en-US" sz="1400" i="1" dirty="0">
              <a:solidFill>
                <a:schemeClr val="accent4">
                  <a:lumMod val="75000"/>
                </a:schemeClr>
              </a:solidFill>
            </a:endParaRPr>
          </a:p>
          <a:p>
            <a:pPr marL="0" lvl="0" indent="0">
              <a:lnSpc>
                <a:spcPct val="115000"/>
              </a:lnSpc>
              <a:spcBef>
                <a:spcPts val="0"/>
              </a:spcBef>
              <a:buNone/>
            </a:pPr>
            <a:r>
              <a:rPr lang="en-US" sz="2400" dirty="0">
                <a:solidFill>
                  <a:srgbClr val="000000"/>
                </a:solidFill>
              </a:rPr>
              <a:t> </a:t>
            </a:r>
          </a:p>
          <a:p>
            <a:pPr marL="0" lvl="0" indent="0">
              <a:spcBef>
                <a:spcPts val="0"/>
              </a:spcBef>
              <a:buNone/>
            </a:pPr>
            <a:r>
              <a:rPr lang="en-US" sz="2000" dirty="0">
                <a:solidFill>
                  <a:srgbClr val="000000"/>
                </a:solidFill>
              </a:rPr>
              <a:t>Suppose P and Q give the sizes of two different animal populations, where Q &gt; P. In (a) – (d), say which of the expressions is larger. Briefly explain your reasoning in terms of the two populations.</a:t>
            </a:r>
          </a:p>
          <a:p>
            <a:pPr marL="0" lvl="0" indent="0">
              <a:spcBef>
                <a:spcPts val="0"/>
              </a:spcBef>
              <a:buNone/>
            </a:pPr>
            <a:r>
              <a:rPr lang="en-US" sz="2000" dirty="0">
                <a:solidFill>
                  <a:srgbClr val="000000"/>
                </a:solidFill>
              </a:rPr>
              <a:t> </a:t>
            </a:r>
          </a:p>
          <a:p>
            <a:pPr marL="0" lvl="0" indent="0">
              <a:spcBef>
                <a:spcPts val="0"/>
              </a:spcBef>
              <a:buNone/>
            </a:pPr>
            <a:r>
              <a:rPr lang="en-US" sz="2000" dirty="0">
                <a:solidFill>
                  <a:srgbClr val="000000"/>
                </a:solidFill>
              </a:rPr>
              <a:t>(a) </a:t>
            </a:r>
            <a:r>
              <a:rPr lang="en-US" sz="2000" i="1" dirty="0">
                <a:solidFill>
                  <a:srgbClr val="000000"/>
                </a:solidFill>
              </a:rPr>
              <a:t>P </a:t>
            </a:r>
            <a:r>
              <a:rPr lang="en-US" sz="2000" dirty="0">
                <a:solidFill>
                  <a:srgbClr val="000000"/>
                </a:solidFill>
              </a:rPr>
              <a:t> + </a:t>
            </a:r>
            <a:r>
              <a:rPr lang="en-US" sz="2000" i="1" dirty="0">
                <a:solidFill>
                  <a:srgbClr val="000000"/>
                </a:solidFill>
              </a:rPr>
              <a:t> Q  </a:t>
            </a:r>
            <a:r>
              <a:rPr lang="en-US" sz="2000" dirty="0">
                <a:solidFill>
                  <a:srgbClr val="000000"/>
                </a:solidFill>
              </a:rPr>
              <a:t>and  2</a:t>
            </a:r>
            <a:r>
              <a:rPr lang="en-US" sz="2000" i="1" dirty="0">
                <a:solidFill>
                  <a:srgbClr val="000000"/>
                </a:solidFill>
              </a:rPr>
              <a:t>P</a:t>
            </a:r>
          </a:p>
          <a:p>
            <a:pPr marL="0" lvl="0" indent="0">
              <a:spcBef>
                <a:spcPts val="0"/>
              </a:spcBef>
              <a:buNone/>
            </a:pPr>
            <a:r>
              <a:rPr lang="en-US" sz="2000" i="1" dirty="0">
                <a:solidFill>
                  <a:srgbClr val="000000"/>
                </a:solidFill>
              </a:rPr>
              <a:t> </a:t>
            </a:r>
          </a:p>
          <a:p>
            <a:pPr marL="0" lvl="0" indent="0">
              <a:spcBef>
                <a:spcPts val="0"/>
              </a:spcBef>
              <a:buNone/>
            </a:pPr>
            <a:r>
              <a:rPr lang="en-US" sz="2000" dirty="0">
                <a:solidFill>
                  <a:srgbClr val="000000"/>
                </a:solidFill>
              </a:rPr>
              <a:t>(b) (</a:t>
            </a:r>
            <a:r>
              <a:rPr lang="en-US" sz="2000" i="1" dirty="0">
                <a:solidFill>
                  <a:srgbClr val="000000"/>
                </a:solidFill>
              </a:rPr>
              <a:t>Q – P</a:t>
            </a:r>
            <a:r>
              <a:rPr lang="en-US" sz="2000" dirty="0">
                <a:solidFill>
                  <a:srgbClr val="000000"/>
                </a:solidFill>
              </a:rPr>
              <a:t>)/2  and </a:t>
            </a:r>
            <a:r>
              <a:rPr lang="en-US" sz="2000" i="1" dirty="0">
                <a:solidFill>
                  <a:srgbClr val="000000"/>
                </a:solidFill>
              </a:rPr>
              <a:t>Q – P</a:t>
            </a:r>
            <a:r>
              <a:rPr lang="en-US" sz="2000" dirty="0">
                <a:solidFill>
                  <a:srgbClr val="000000"/>
                </a:solidFill>
              </a:rPr>
              <a:t>/2 </a:t>
            </a:r>
          </a:p>
          <a:p>
            <a:pPr marL="0" lvl="0" indent="0">
              <a:spcBef>
                <a:spcPts val="0"/>
              </a:spcBef>
              <a:buNone/>
            </a:pPr>
            <a:r>
              <a:rPr lang="en-US" sz="2000" dirty="0">
                <a:solidFill>
                  <a:srgbClr val="000000"/>
                </a:solidFill>
              </a:rPr>
              <a:t> </a:t>
            </a:r>
          </a:p>
          <a:p>
            <a:pPr marL="0" lvl="0" indent="0">
              <a:spcBef>
                <a:spcPts val="0"/>
              </a:spcBef>
              <a:buNone/>
            </a:pPr>
            <a:r>
              <a:rPr lang="en-US" sz="2000" dirty="0">
                <a:solidFill>
                  <a:srgbClr val="000000"/>
                </a:solidFill>
              </a:rPr>
              <a:t>(c)     </a:t>
            </a:r>
            <a:r>
              <a:rPr lang="en-US" sz="2000" dirty="0" smtClean="0">
                <a:solidFill>
                  <a:srgbClr val="000000"/>
                </a:solidFill>
              </a:rPr>
              <a:t>       and   </a:t>
            </a:r>
            <a:endParaRPr lang="en-US" sz="2000" dirty="0">
              <a:solidFill>
                <a:srgbClr val="000000"/>
              </a:solidFill>
            </a:endParaRPr>
          </a:p>
          <a:p>
            <a:pPr marL="0" lvl="0" indent="0">
              <a:spcBef>
                <a:spcPts val="0"/>
              </a:spcBef>
              <a:buNone/>
            </a:pPr>
            <a:r>
              <a:rPr lang="en-US" sz="2000" dirty="0">
                <a:solidFill>
                  <a:srgbClr val="000000"/>
                </a:solidFill>
              </a:rPr>
              <a:t> </a:t>
            </a:r>
          </a:p>
          <a:p>
            <a:pPr marL="0" lvl="0" indent="0">
              <a:spcBef>
                <a:spcPts val="0"/>
              </a:spcBef>
              <a:buNone/>
            </a:pPr>
            <a:r>
              <a:rPr lang="en-US" sz="2000" dirty="0">
                <a:solidFill>
                  <a:srgbClr val="000000"/>
                </a:solidFill>
              </a:rPr>
              <a:t>(d)  </a:t>
            </a:r>
            <a:r>
              <a:rPr lang="en-US" sz="2000" i="1" dirty="0">
                <a:solidFill>
                  <a:srgbClr val="000000"/>
                </a:solidFill>
              </a:rPr>
              <a:t>P </a:t>
            </a:r>
            <a:r>
              <a:rPr lang="en-US" sz="2000" dirty="0">
                <a:solidFill>
                  <a:srgbClr val="000000"/>
                </a:solidFill>
              </a:rPr>
              <a:t> + 50</a:t>
            </a:r>
            <a:r>
              <a:rPr lang="en-US" sz="2000" i="1" dirty="0">
                <a:solidFill>
                  <a:srgbClr val="000000"/>
                </a:solidFill>
              </a:rPr>
              <a:t>t</a:t>
            </a:r>
            <a:r>
              <a:rPr lang="en-US" sz="2000" dirty="0">
                <a:solidFill>
                  <a:srgbClr val="000000"/>
                </a:solidFill>
              </a:rPr>
              <a:t>   and </a:t>
            </a:r>
            <a:r>
              <a:rPr lang="en-US" sz="2000" i="1" dirty="0">
                <a:solidFill>
                  <a:srgbClr val="000000"/>
                </a:solidFill>
              </a:rPr>
              <a:t>Q </a:t>
            </a:r>
            <a:r>
              <a:rPr lang="en-US" sz="2000" dirty="0">
                <a:solidFill>
                  <a:srgbClr val="000000"/>
                </a:solidFill>
              </a:rPr>
              <a:t> + 50</a:t>
            </a:r>
            <a:r>
              <a:rPr lang="en-US" sz="2000" i="1" dirty="0">
                <a:solidFill>
                  <a:srgbClr val="000000"/>
                </a:solidFill>
              </a:rPr>
              <a:t>t </a:t>
            </a:r>
          </a:p>
          <a:p>
            <a:pPr lvl="0">
              <a:spcBef>
                <a:spcPts val="0"/>
              </a:spcBef>
              <a:buNone/>
            </a:pPr>
            <a:endParaRPr dirty="0"/>
          </a:p>
        </p:txBody>
      </p:sp>
      <p:graphicFrame>
        <p:nvGraphicFramePr>
          <p:cNvPr id="2" name="Object 1"/>
          <p:cNvGraphicFramePr>
            <a:graphicFrameLocks noChangeAspect="1"/>
          </p:cNvGraphicFramePr>
          <p:nvPr>
            <p:extLst>
              <p:ext uri="{D42A27DB-BD31-4B8C-83A1-F6EECF244321}">
                <p14:modId xmlns:p14="http://schemas.microsoft.com/office/powerpoint/2010/main" val="4199887580"/>
              </p:ext>
            </p:extLst>
          </p:nvPr>
        </p:nvGraphicFramePr>
        <p:xfrm>
          <a:off x="941474" y="4727544"/>
          <a:ext cx="546280" cy="563351"/>
        </p:xfrm>
        <a:graphic>
          <a:graphicData uri="http://schemas.openxmlformats.org/presentationml/2006/ole">
            <mc:AlternateContent xmlns:mc="http://schemas.openxmlformats.org/markup-compatibility/2006">
              <mc:Choice xmlns:v="urn:schemas-microsoft-com:vml" Requires="v">
                <p:oleObj spid="_x0000_s1296" name="Equation" r:id="rId4" imgW="406400" imgH="419100" progId="Equation.3">
                  <p:embed/>
                </p:oleObj>
              </mc:Choice>
              <mc:Fallback>
                <p:oleObj name="Equation" r:id="rId4" imgW="406400" imgH="419100" progId="Equation.3">
                  <p:embed/>
                  <p:pic>
                    <p:nvPicPr>
                      <p:cNvPr id="0" name=""/>
                      <p:cNvPicPr/>
                      <p:nvPr/>
                    </p:nvPicPr>
                    <p:blipFill>
                      <a:blip r:embed="rId5"/>
                      <a:stretch>
                        <a:fillRect/>
                      </a:stretch>
                    </p:blipFill>
                    <p:spPr>
                      <a:xfrm>
                        <a:off x="941474" y="4727544"/>
                        <a:ext cx="546280" cy="563351"/>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4192306216"/>
              </p:ext>
            </p:extLst>
          </p:nvPr>
        </p:nvGraphicFramePr>
        <p:xfrm>
          <a:off x="2257322" y="4788610"/>
          <a:ext cx="603884" cy="585013"/>
        </p:xfrm>
        <a:graphic>
          <a:graphicData uri="http://schemas.openxmlformats.org/presentationml/2006/ole">
            <mc:AlternateContent xmlns:mc="http://schemas.openxmlformats.org/markup-compatibility/2006">
              <mc:Choice xmlns:v="urn:schemas-microsoft-com:vml" Requires="v">
                <p:oleObj spid="_x0000_s1297" name="Equation" r:id="rId6" imgW="406400" imgH="393700" progId="Equation.3">
                  <p:embed/>
                </p:oleObj>
              </mc:Choice>
              <mc:Fallback>
                <p:oleObj name="Equation" r:id="rId6" imgW="406400" imgH="393700" progId="Equation.3">
                  <p:embed/>
                  <p:pic>
                    <p:nvPicPr>
                      <p:cNvPr id="0" name=""/>
                      <p:cNvPicPr/>
                      <p:nvPr/>
                    </p:nvPicPr>
                    <p:blipFill>
                      <a:blip r:embed="rId7"/>
                      <a:stretch>
                        <a:fillRect/>
                      </a:stretch>
                    </p:blipFill>
                    <p:spPr>
                      <a:xfrm>
                        <a:off x="2257322" y="4788610"/>
                        <a:ext cx="603884" cy="585013"/>
                      </a:xfrm>
                      <a:prstGeom prst="rect">
                        <a:avLst/>
                      </a:prstGeom>
                    </p:spPr>
                  </p:pic>
                </p:oleObj>
              </mc:Fallback>
            </mc:AlternateContent>
          </a:graphicData>
        </a:graphic>
      </p:graphicFrame>
      <p:sp>
        <p:nvSpPr>
          <p:cNvPr id="4" name="TextBox 3"/>
          <p:cNvSpPr txBox="1"/>
          <p:nvPr/>
        </p:nvSpPr>
        <p:spPr>
          <a:xfrm>
            <a:off x="5076694" y="4219712"/>
            <a:ext cx="3482690" cy="1200329"/>
          </a:xfrm>
          <a:prstGeom prst="rect">
            <a:avLst/>
          </a:prstGeom>
          <a:solidFill>
            <a:schemeClr val="accent4">
              <a:lumMod val="20000"/>
              <a:lumOff val="80000"/>
            </a:schemeClr>
          </a:solidFill>
        </p:spPr>
        <p:txBody>
          <a:bodyPr wrap="square" rtlCol="0">
            <a:spAutoFit/>
          </a:bodyPr>
          <a:lstStyle/>
          <a:p>
            <a:r>
              <a:rPr lang="en-US" sz="2400" dirty="0" smtClean="0">
                <a:solidFill>
                  <a:schemeClr val="accent4">
                    <a:lumMod val="75000"/>
                  </a:schemeClr>
                </a:solidFill>
              </a:rPr>
              <a:t>Private Think Time</a:t>
            </a:r>
          </a:p>
          <a:p>
            <a:endParaRPr lang="en-US" sz="2400" dirty="0">
              <a:solidFill>
                <a:schemeClr val="accent4">
                  <a:lumMod val="75000"/>
                </a:schemeClr>
              </a:solidFill>
            </a:endParaRPr>
          </a:p>
          <a:p>
            <a:r>
              <a:rPr lang="en-US" sz="2400" dirty="0" smtClean="0">
                <a:solidFill>
                  <a:schemeClr val="accent4">
                    <a:lumMod val="75000"/>
                  </a:schemeClr>
                </a:solidFill>
              </a:rPr>
              <a:t>Structured Pairs-Share</a:t>
            </a:r>
            <a:endParaRPr lang="en-US" sz="2400" dirty="0">
              <a:solidFill>
                <a:schemeClr val="accent4">
                  <a:lumMod val="7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Shape 710"/>
          <p:cNvSpPr txBox="1">
            <a:spLocks noGrp="1"/>
          </p:cNvSpPr>
          <p:nvPr>
            <p:ph type="title"/>
          </p:nvPr>
        </p:nvSpPr>
        <p:spPr>
          <a:xfrm>
            <a:off x="-1" y="120024"/>
            <a:ext cx="9144001" cy="1539000"/>
          </a:xfrm>
          <a:prstGeom prst="rect">
            <a:avLst/>
          </a:prstGeom>
        </p:spPr>
        <p:txBody>
          <a:bodyPr lIns="91425" tIns="91425" rIns="91425" bIns="91425" anchor="ctr" anchorCtr="0">
            <a:noAutofit/>
          </a:bodyPr>
          <a:lstStyle/>
          <a:p>
            <a:pPr lvl="0">
              <a:spcBef>
                <a:spcPts val="0"/>
              </a:spcBef>
              <a:buNone/>
            </a:pPr>
            <a:r>
              <a:rPr lang="en-US" dirty="0"/>
              <a:t>Bridging to Practice: </a:t>
            </a:r>
          </a:p>
          <a:p>
            <a:pPr lvl="0">
              <a:spcBef>
                <a:spcPts val="0"/>
              </a:spcBef>
              <a:buNone/>
            </a:pPr>
            <a:r>
              <a:rPr lang="en-US" dirty="0"/>
              <a:t>Talk Frame </a:t>
            </a:r>
            <a:r>
              <a:rPr lang="en-US" dirty="0" smtClean="0"/>
              <a:t>Routine Mini </a:t>
            </a:r>
            <a:r>
              <a:rPr lang="en-US" dirty="0"/>
              <a:t>Lesson</a:t>
            </a:r>
          </a:p>
        </p:txBody>
      </p:sp>
      <p:sp>
        <p:nvSpPr>
          <p:cNvPr id="711" name="Shape 711"/>
          <p:cNvSpPr txBox="1">
            <a:spLocks noGrp="1"/>
          </p:cNvSpPr>
          <p:nvPr>
            <p:ph type="body" idx="1"/>
          </p:nvPr>
        </p:nvSpPr>
        <p:spPr>
          <a:xfrm>
            <a:off x="-1" y="1517351"/>
            <a:ext cx="9144001" cy="4839000"/>
          </a:xfrm>
          <a:prstGeom prst="rect">
            <a:avLst/>
          </a:prstGeom>
        </p:spPr>
        <p:txBody>
          <a:bodyPr lIns="91425" tIns="91425" rIns="91425" bIns="91425" anchor="t" anchorCtr="0">
            <a:noAutofit/>
          </a:bodyPr>
          <a:lstStyle/>
          <a:p>
            <a:pPr marL="796925" lvl="0" indent="-457200" rtl="0">
              <a:lnSpc>
                <a:spcPct val="113000"/>
              </a:lnSpc>
              <a:spcBef>
                <a:spcPts val="0"/>
              </a:spcBef>
              <a:spcAft>
                <a:spcPts val="600"/>
              </a:spcAft>
              <a:buSzPct val="100000"/>
              <a:buFont typeface="+mj-lt"/>
              <a:buAutoNum type="arabicPeriod"/>
            </a:pPr>
            <a:r>
              <a:rPr lang="en-US" sz="2400" dirty="0" smtClean="0"/>
              <a:t>With your team, select one of these problems</a:t>
            </a:r>
          </a:p>
          <a:p>
            <a:pPr marL="796925" lvl="0" indent="-457200" rtl="0">
              <a:lnSpc>
                <a:spcPct val="113000"/>
              </a:lnSpc>
              <a:spcBef>
                <a:spcPts val="0"/>
              </a:spcBef>
              <a:spcAft>
                <a:spcPts val="600"/>
              </a:spcAft>
              <a:buSzPct val="100000"/>
              <a:buFont typeface="+mj-lt"/>
              <a:buAutoNum type="arabicPeriod"/>
            </a:pPr>
            <a:r>
              <a:rPr lang="en-US" sz="2400" dirty="0" smtClean="0"/>
              <a:t>Individually work the problem</a:t>
            </a:r>
          </a:p>
          <a:p>
            <a:pPr marL="796925" lvl="0" indent="-457200" rtl="0">
              <a:lnSpc>
                <a:spcPct val="113000"/>
              </a:lnSpc>
              <a:spcBef>
                <a:spcPts val="0"/>
              </a:spcBef>
              <a:spcAft>
                <a:spcPts val="600"/>
              </a:spcAft>
              <a:buSzPct val="100000"/>
              <a:buFont typeface="+mj-lt"/>
              <a:buAutoNum type="arabicPeriod"/>
            </a:pPr>
            <a:r>
              <a:rPr lang="en-US" sz="2400" dirty="0" smtClean="0"/>
              <a:t>With your team, talk about the problem</a:t>
            </a:r>
          </a:p>
          <a:p>
            <a:pPr marL="1257300" lvl="1" indent="-457200">
              <a:lnSpc>
                <a:spcPct val="113000"/>
              </a:lnSpc>
              <a:spcBef>
                <a:spcPts val="0"/>
              </a:spcBef>
              <a:spcAft>
                <a:spcPts val="600"/>
              </a:spcAft>
            </a:pPr>
            <a:r>
              <a:rPr lang="en-US" sz="2000" dirty="0"/>
              <a:t>What’s worth discussing in a mini-lesson related to this problem?</a:t>
            </a:r>
          </a:p>
          <a:p>
            <a:pPr marL="1257300" lvl="1" indent="-457200">
              <a:lnSpc>
                <a:spcPct val="113000"/>
              </a:lnSpc>
              <a:spcBef>
                <a:spcPts val="0"/>
              </a:spcBef>
              <a:spcAft>
                <a:spcPts val="600"/>
              </a:spcAft>
            </a:pPr>
            <a:r>
              <a:rPr lang="en-US" sz="2000" dirty="0"/>
              <a:t>What would make a good “talk frame” question? </a:t>
            </a:r>
            <a:endParaRPr lang="en-US" sz="2000" dirty="0" smtClean="0"/>
          </a:p>
          <a:p>
            <a:pPr marL="796925" lvl="0" indent="-457200" rtl="0">
              <a:lnSpc>
                <a:spcPct val="113000"/>
              </a:lnSpc>
              <a:spcBef>
                <a:spcPts val="0"/>
              </a:spcBef>
              <a:spcAft>
                <a:spcPts val="600"/>
              </a:spcAft>
              <a:buSzPct val="100000"/>
              <a:buFont typeface="+mj-lt"/>
              <a:buAutoNum type="arabicPeriod"/>
            </a:pPr>
            <a:r>
              <a:rPr lang="en-US" sz="2400" dirty="0" smtClean="0"/>
              <a:t>Use the Talk Frame Routine template to help you prepare a mini-lesson</a:t>
            </a:r>
          </a:p>
          <a:p>
            <a:pPr marL="796925" lvl="0" indent="-457200" rtl="0">
              <a:lnSpc>
                <a:spcPct val="113000"/>
              </a:lnSpc>
              <a:spcBef>
                <a:spcPts val="0"/>
              </a:spcBef>
              <a:spcAft>
                <a:spcPts val="600"/>
              </a:spcAft>
              <a:buSzPct val="100000"/>
              <a:buFont typeface="+mj-lt"/>
              <a:buAutoNum type="arabicPeriod"/>
            </a:pPr>
            <a:r>
              <a:rPr lang="en-US" sz="2400" dirty="0" smtClean="0"/>
              <a:t>Talk with your team about how you will teach this mini-lesson (who will do what, etc.)</a:t>
            </a:r>
          </a:p>
          <a:p>
            <a:pPr marL="796925" lvl="0" indent="-457200" rtl="0">
              <a:lnSpc>
                <a:spcPct val="113000"/>
              </a:lnSpc>
              <a:spcBef>
                <a:spcPts val="0"/>
              </a:spcBef>
              <a:spcAft>
                <a:spcPts val="600"/>
              </a:spcAft>
              <a:buSzPct val="100000"/>
              <a:buFont typeface="+mj-lt"/>
              <a:buAutoNum type="arabicPeriod"/>
            </a:pPr>
            <a:r>
              <a:rPr lang="en-US" sz="2400" dirty="0" smtClean="0"/>
              <a:t>Teach the mini-lesson to your assigned team</a:t>
            </a:r>
          </a:p>
          <a:p>
            <a:pPr marL="0" lvl="0" indent="0" rtl="0">
              <a:spcBef>
                <a:spcPts val="0"/>
              </a:spcBef>
              <a:buNone/>
            </a:pPr>
            <a:endParaRPr sz="3600" dirty="0" smtClean="0"/>
          </a:p>
          <a:p>
            <a:pPr marL="0" lvl="0" indent="0">
              <a:spcBef>
                <a:spcPts val="0"/>
              </a:spcBef>
              <a:buNone/>
            </a:pPr>
            <a:endParaRPr sz="36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Shape 718"/>
          <p:cNvSpPr txBox="1">
            <a:spLocks noGrp="1"/>
          </p:cNvSpPr>
          <p:nvPr>
            <p:ph type="title"/>
          </p:nvPr>
        </p:nvSpPr>
        <p:spPr>
          <a:xfrm>
            <a:off x="0" y="505628"/>
            <a:ext cx="91440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dirty="0">
                <a:solidFill>
                  <a:srgbClr val="F3F3F3"/>
                </a:solidFill>
                <a:latin typeface="Cabin"/>
                <a:ea typeface="Cabin"/>
                <a:cs typeface="Cabin"/>
                <a:sym typeface="Cabin"/>
              </a:rPr>
              <a:t>Remember the </a:t>
            </a:r>
            <a:r>
              <a:rPr lang="en-US" b="0" i="0" u="none" strike="noStrike" cap="none" dirty="0">
                <a:solidFill>
                  <a:srgbClr val="F3F3F3"/>
                </a:solidFill>
                <a:latin typeface="Cabin"/>
                <a:ea typeface="Cabin"/>
                <a:cs typeface="Cabin"/>
                <a:sym typeface="Cabin"/>
              </a:rPr>
              <a:t>Talk </a:t>
            </a:r>
            <a:r>
              <a:rPr lang="en-US" b="0" i="0" u="none" strike="noStrike" cap="none" dirty="0" smtClean="0">
                <a:solidFill>
                  <a:srgbClr val="F3F3F3"/>
                </a:solidFill>
                <a:latin typeface="Cabin"/>
                <a:ea typeface="Cabin"/>
                <a:cs typeface="Cabin"/>
                <a:sym typeface="Cabin"/>
              </a:rPr>
              <a:t>Frame Routine</a:t>
            </a:r>
            <a:endParaRPr lang="en-US" b="0" i="0" u="none" strike="noStrike" cap="none" dirty="0">
              <a:solidFill>
                <a:srgbClr val="F3F3F3"/>
              </a:solidFill>
              <a:latin typeface="Cabin"/>
              <a:ea typeface="Cabin"/>
              <a:cs typeface="Cabin"/>
              <a:sym typeface="Cabin"/>
            </a:endParaRPr>
          </a:p>
          <a:p>
            <a:pPr marL="0" marR="0" lvl="0" indent="0" algn="l" rtl="0">
              <a:lnSpc>
                <a:spcPct val="100000"/>
              </a:lnSpc>
              <a:spcBef>
                <a:spcPts val="0"/>
              </a:spcBef>
              <a:spcAft>
                <a:spcPts val="0"/>
              </a:spcAft>
              <a:buClr>
                <a:srgbClr val="FFFFFF"/>
              </a:buClr>
              <a:buSzPct val="25000"/>
              <a:buFont typeface="Arial"/>
              <a:buNone/>
            </a:pPr>
            <a:endParaRPr sz="4400" b="0" i="0" u="none" strike="noStrike" cap="none" dirty="0">
              <a:solidFill>
                <a:srgbClr val="FFFFFF"/>
              </a:solidFill>
              <a:latin typeface="Arial"/>
              <a:ea typeface="Arial"/>
              <a:cs typeface="Arial"/>
              <a:sym typeface="Arial"/>
            </a:endParaRPr>
          </a:p>
        </p:txBody>
      </p:sp>
      <p:sp>
        <p:nvSpPr>
          <p:cNvPr id="720" name="Shape 720"/>
          <p:cNvSpPr txBox="1"/>
          <p:nvPr/>
        </p:nvSpPr>
        <p:spPr>
          <a:xfrm>
            <a:off x="1330800" y="5935375"/>
            <a:ext cx="6482400" cy="636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bin"/>
              <a:buNone/>
            </a:pPr>
            <a:r>
              <a:rPr lang="en-US" sz="1200" b="0" i="1" u="none" strike="noStrike" cap="none">
                <a:solidFill>
                  <a:schemeClr val="dk1"/>
                </a:solidFill>
                <a:latin typeface="Cabin"/>
                <a:ea typeface="Cabin"/>
                <a:cs typeface="Cabin"/>
                <a:sym typeface="Cabin"/>
              </a:rPr>
              <a:t>Exploring Shape Games: Geometry with Imi and Zani</a:t>
            </a:r>
            <a:r>
              <a:rPr lang="en-US" sz="1200" b="0" i="0" u="none" strike="noStrike" cap="none">
                <a:solidFill>
                  <a:schemeClr val="dk1"/>
                </a:solidFill>
                <a:latin typeface="Cabin"/>
                <a:ea typeface="Cabin"/>
                <a:cs typeface="Cabin"/>
                <a:sym typeface="Cabin"/>
              </a:rPr>
              <a:t>, by M. K. Gavin,</a:t>
            </a:r>
            <a:r>
              <a:rPr lang="en-US" sz="1200" b="0" i="1" u="none" strike="noStrike" cap="none">
                <a:solidFill>
                  <a:schemeClr val="dk1"/>
                </a:solidFill>
                <a:latin typeface="Cabin"/>
                <a:ea typeface="Cabin"/>
                <a:cs typeface="Cabin"/>
                <a:sym typeface="Cabin"/>
              </a:rPr>
              <a:t> </a:t>
            </a:r>
            <a:r>
              <a:rPr lang="en-US" sz="1200" b="0" i="0" u="none" strike="noStrike" cap="none">
                <a:solidFill>
                  <a:schemeClr val="dk1"/>
                </a:solidFill>
                <a:latin typeface="Cabin"/>
                <a:ea typeface="Cabin"/>
                <a:cs typeface="Cabin"/>
                <a:sym typeface="Cabin"/>
              </a:rPr>
              <a:t>T. M. Casa, S. H. Chapin, and L. J. Sheffield. Copyright © 2012, by Kendall Hunt Publishing Company</a:t>
            </a:r>
          </a:p>
        </p:txBody>
      </p:sp>
      <p:sp>
        <p:nvSpPr>
          <p:cNvPr id="721" name="Shape 721"/>
          <p:cNvSpPr/>
          <p:nvPr/>
        </p:nvSpPr>
        <p:spPr>
          <a:xfrm>
            <a:off x="954774" y="1512749"/>
            <a:ext cx="7079700" cy="4422600"/>
          </a:xfrm>
          <a:prstGeom prst="rect">
            <a:avLst/>
          </a:prstGeom>
          <a:solidFill>
            <a:srgbClr val="C0C0C0"/>
          </a:solidFill>
          <a:ln w="31750"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bin"/>
              <a:ea typeface="Cabin"/>
              <a:cs typeface="Cabin"/>
              <a:sym typeface="Cabin"/>
            </a:endParaRPr>
          </a:p>
        </p:txBody>
      </p:sp>
      <p:grpSp>
        <p:nvGrpSpPr>
          <p:cNvPr id="722" name="Shape 722"/>
          <p:cNvGrpSpPr/>
          <p:nvPr/>
        </p:nvGrpSpPr>
        <p:grpSpPr>
          <a:xfrm>
            <a:off x="1176024" y="1648628"/>
            <a:ext cx="6791973" cy="4037421"/>
            <a:chOff x="1598448" y="1081487"/>
            <a:chExt cx="6571817" cy="4037421"/>
          </a:xfrm>
        </p:grpSpPr>
        <p:sp>
          <p:nvSpPr>
            <p:cNvPr id="723" name="Shape 723"/>
            <p:cNvSpPr txBox="1"/>
            <p:nvPr/>
          </p:nvSpPr>
          <p:spPr>
            <a:xfrm>
              <a:off x="2578866" y="1161383"/>
              <a:ext cx="5591400" cy="542700"/>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ctr" rtl="0">
                <a:lnSpc>
                  <a:spcPct val="115000"/>
                </a:lnSpc>
                <a:spcBef>
                  <a:spcPts val="0"/>
                </a:spcBef>
                <a:spcAft>
                  <a:spcPts val="0"/>
                </a:spcAft>
                <a:buClr>
                  <a:schemeClr val="dk1"/>
                </a:buClr>
                <a:buSzPct val="25000"/>
                <a:buFont typeface="Comic Sans MS"/>
                <a:buNone/>
              </a:pPr>
              <a:r>
                <a:rPr lang="en-US" sz="1800" b="0" i="0" u="none" strike="noStrike" cap="none">
                  <a:solidFill>
                    <a:schemeClr val="dk1"/>
                  </a:solidFill>
                  <a:latin typeface="Comic Sans MS"/>
                  <a:ea typeface="Comic Sans MS"/>
                  <a:cs typeface="Comic Sans MS"/>
                  <a:sym typeface="Comic Sans MS"/>
                </a:rPr>
                <a:t>Question worded using student accessible phrasing</a:t>
              </a:r>
            </a:p>
          </p:txBody>
        </p:sp>
        <p:sp>
          <p:nvSpPr>
            <p:cNvPr id="724" name="Shape 724"/>
            <p:cNvSpPr txBox="1"/>
            <p:nvPr/>
          </p:nvSpPr>
          <p:spPr>
            <a:xfrm>
              <a:off x="1873472" y="2266133"/>
              <a:ext cx="6096600" cy="1600799"/>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ctr" rtl="0">
                <a:lnSpc>
                  <a:spcPct val="115000"/>
                </a:lnSpc>
                <a:spcBef>
                  <a:spcPts val="0"/>
                </a:spcBef>
                <a:spcAft>
                  <a:spcPts val="0"/>
                </a:spcAft>
                <a:buClr>
                  <a:schemeClr val="dk1"/>
                </a:buClr>
                <a:buSzPct val="25000"/>
                <a:buFont typeface="Comic Sans MS"/>
                <a:buNone/>
              </a:pPr>
              <a:r>
                <a:rPr lang="en-US" sz="1800" b="0" i="0" u="none" strike="noStrike" cap="none">
                  <a:solidFill>
                    <a:schemeClr val="dk1"/>
                  </a:solidFill>
                  <a:latin typeface="Comic Sans MS"/>
                  <a:ea typeface="Comic Sans MS"/>
                  <a:cs typeface="Comic Sans MS"/>
                  <a:sym typeface="Comic Sans MS"/>
                </a:rPr>
                <a:t>Notes representing students’ ideas</a:t>
              </a:r>
            </a:p>
            <a:p>
              <a:pPr marL="0" marR="0" lvl="0" indent="0" algn="ctr" rtl="0">
                <a:lnSpc>
                  <a:spcPct val="115000"/>
                </a:lnSpc>
                <a:spcBef>
                  <a:spcPts val="1000"/>
                </a:spcBef>
                <a:spcAft>
                  <a:spcPts val="0"/>
                </a:spcAft>
                <a:buClr>
                  <a:schemeClr val="dk1"/>
                </a:buClr>
                <a:buSzPct val="25000"/>
                <a:buFont typeface="Comic Sans MS"/>
                <a:buNone/>
              </a:pPr>
              <a:r>
                <a:rPr lang="en-US" sz="1400" b="0" i="0" u="none" strike="noStrike" cap="none">
                  <a:solidFill>
                    <a:schemeClr val="dk1"/>
                  </a:solidFill>
                  <a:latin typeface="Comic Sans MS"/>
                  <a:ea typeface="Comic Sans MS"/>
                  <a:cs typeface="Comic Sans MS"/>
                  <a:sym typeface="Comic Sans MS"/>
                </a:rPr>
                <a:t>(These include correct ideas as well as misconceptions. Also, the number of “talk idea” sections used will vary according to the lesson, student contributions, and teacher’s decisions about how to group ideas. The teacher can also choose to add in a particular “talk idea.”)</a:t>
              </a:r>
            </a:p>
          </p:txBody>
        </p:sp>
        <p:sp>
          <p:nvSpPr>
            <p:cNvPr id="725" name="Shape 725"/>
            <p:cNvSpPr txBox="1"/>
            <p:nvPr/>
          </p:nvSpPr>
          <p:spPr>
            <a:xfrm>
              <a:off x="2578876" y="4266908"/>
              <a:ext cx="5337300" cy="852000"/>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ctr" rtl="0">
                <a:lnSpc>
                  <a:spcPct val="115000"/>
                </a:lnSpc>
                <a:spcBef>
                  <a:spcPts val="0"/>
                </a:spcBef>
                <a:spcAft>
                  <a:spcPts val="0"/>
                </a:spcAft>
                <a:buClr>
                  <a:schemeClr val="dk1"/>
                </a:buClr>
                <a:buSzPct val="25000"/>
                <a:buFont typeface="Comic Sans MS"/>
                <a:buNone/>
              </a:pPr>
              <a:r>
                <a:rPr lang="en-US" sz="1800" b="0" i="0" u="none" strike="noStrike" cap="none">
                  <a:solidFill>
                    <a:schemeClr val="dk1"/>
                  </a:solidFill>
                  <a:latin typeface="Comic Sans MS"/>
                  <a:ea typeface="Comic Sans MS"/>
                  <a:cs typeface="Comic Sans MS"/>
                  <a:sym typeface="Comic Sans MS"/>
                </a:rPr>
                <a:t>Summary of the mathematically valid conclusion agreed upon by the class</a:t>
              </a:r>
            </a:p>
          </p:txBody>
        </p:sp>
        <p:sp>
          <p:nvSpPr>
            <p:cNvPr id="726" name="Shape 726"/>
            <p:cNvSpPr/>
            <p:nvPr/>
          </p:nvSpPr>
          <p:spPr>
            <a:xfrm>
              <a:off x="1598448" y="1081487"/>
              <a:ext cx="1051500" cy="556200"/>
            </a:xfrm>
            <a:prstGeom prst="cloudCallout">
              <a:avLst>
                <a:gd name="adj1" fmla="val 70519"/>
                <a:gd name="adj2" fmla="val 41269"/>
              </a:avLst>
            </a:prstGeom>
            <a:gradFill>
              <a:gsLst>
                <a:gs pos="0">
                  <a:srgbClr val="FFFFFF"/>
                </a:gs>
                <a:gs pos="100000">
                  <a:srgbClr val="3366FF"/>
                </a:gs>
              </a:gsLst>
              <a:path path="circle">
                <a:fillToRect l="50000" t="50000" r="50000" b="50000"/>
              </a:path>
              <a:tileRect/>
            </a:gradFill>
            <a:ln w="19050"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ctr" rtl="0">
                <a:lnSpc>
                  <a:spcPct val="115000"/>
                </a:lnSpc>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Think</a:t>
              </a:r>
            </a:p>
          </p:txBody>
        </p:sp>
        <p:sp>
          <p:nvSpPr>
            <p:cNvPr id="727" name="Shape 727"/>
            <p:cNvSpPr/>
            <p:nvPr/>
          </p:nvSpPr>
          <p:spPr>
            <a:xfrm>
              <a:off x="1754899" y="1799643"/>
              <a:ext cx="1172100" cy="556200"/>
            </a:xfrm>
            <a:prstGeom prst="wedgeEllipseCallout">
              <a:avLst>
                <a:gd name="adj1" fmla="val 27069"/>
                <a:gd name="adj2" fmla="val 73690"/>
              </a:avLst>
            </a:prstGeom>
            <a:gradFill>
              <a:gsLst>
                <a:gs pos="0">
                  <a:srgbClr val="FFFFFF"/>
                </a:gs>
                <a:gs pos="100000">
                  <a:srgbClr val="FF0000"/>
                </a:gs>
              </a:gsLst>
              <a:path path="circle">
                <a:fillToRect l="50000" t="50000" r="50000" b="50000"/>
              </a:path>
              <a:tileRect/>
            </a:gradFill>
            <a:ln w="19050" cap="flat" cmpd="sng">
              <a:solidFill>
                <a:srgbClr val="000000"/>
              </a:solidFill>
              <a:prstDash val="solid"/>
              <a:miter/>
              <a:headEnd type="none" w="med" len="med"/>
              <a:tailEnd type="none" w="med" len="med"/>
            </a:ln>
          </p:spPr>
          <p:txBody>
            <a:bodyPr lIns="91425" tIns="91425" rIns="91425" bIns="91425" anchor="t" anchorCtr="0">
              <a:noAutofit/>
            </a:bodyPr>
            <a:lstStyle/>
            <a:p>
              <a:pPr marL="0" marR="0" lvl="0" indent="0" algn="ctr" rtl="0">
                <a:lnSpc>
                  <a:spcPct val="115000"/>
                </a:lnSpc>
                <a:spcBef>
                  <a:spcPts val="0"/>
                </a:spcBef>
                <a:spcAft>
                  <a:spcPts val="0"/>
                </a:spcAft>
                <a:buClr>
                  <a:schemeClr val="dk1"/>
                </a:buClr>
                <a:buSzPct val="25000"/>
                <a:buFont typeface="Arial"/>
                <a:buNone/>
              </a:pPr>
              <a:r>
                <a:rPr lang="en-US" sz="1000" b="0" i="0" u="none" strike="noStrike" cap="none">
                  <a:solidFill>
                    <a:schemeClr val="dk1"/>
                  </a:solidFill>
                  <a:latin typeface="Arial"/>
                  <a:ea typeface="Arial"/>
                  <a:cs typeface="Arial"/>
                  <a:sym typeface="Arial"/>
                </a:rPr>
                <a:t>Talk Idea</a:t>
              </a:r>
            </a:p>
          </p:txBody>
        </p:sp>
      </p:grpSp>
      <p:grpSp>
        <p:nvGrpSpPr>
          <p:cNvPr id="728" name="Shape 728"/>
          <p:cNvGrpSpPr/>
          <p:nvPr/>
        </p:nvGrpSpPr>
        <p:grpSpPr>
          <a:xfrm>
            <a:off x="1259903" y="4516441"/>
            <a:ext cx="1189194" cy="1169601"/>
            <a:chOff x="1782557" y="4335966"/>
            <a:chExt cx="1189194" cy="1169601"/>
          </a:xfrm>
        </p:grpSpPr>
        <p:sp>
          <p:nvSpPr>
            <p:cNvPr id="729" name="Shape 729"/>
            <p:cNvSpPr/>
            <p:nvPr/>
          </p:nvSpPr>
          <p:spPr>
            <a:xfrm>
              <a:off x="1782557" y="4335966"/>
              <a:ext cx="1183800" cy="1136100"/>
            </a:xfrm>
            <a:prstGeom prst="verticalScroll">
              <a:avLst>
                <a:gd name="adj" fmla="val 12500"/>
              </a:avLst>
            </a:prstGeom>
            <a:gradFill>
              <a:gsLst>
                <a:gs pos="0">
                  <a:srgbClr val="FFFFFF"/>
                </a:gs>
                <a:gs pos="100000">
                  <a:srgbClr val="FF6600"/>
                </a:gs>
              </a:gsLst>
              <a:path path="circle">
                <a:fillToRect l="50000" t="50000" r="50000" b="50000"/>
              </a:path>
              <a:tileRect/>
            </a:gradFill>
            <a:ln w="19050"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bin"/>
                <a:ea typeface="Cabin"/>
                <a:cs typeface="Cabin"/>
                <a:sym typeface="Cabin"/>
              </a:endParaRPr>
            </a:p>
          </p:txBody>
        </p:sp>
        <p:sp>
          <p:nvSpPr>
            <p:cNvPr id="730" name="Shape 730"/>
            <p:cNvSpPr txBox="1"/>
            <p:nvPr/>
          </p:nvSpPr>
          <p:spPr>
            <a:xfrm>
              <a:off x="1788851" y="4520967"/>
              <a:ext cx="1182900" cy="984600"/>
            </a:xfrm>
            <a:prstGeom prst="rect">
              <a:avLst/>
            </a:prstGeom>
            <a:noFill/>
            <a:ln>
              <a:noFill/>
            </a:ln>
          </p:spPr>
          <p:txBody>
            <a:bodyPr lIns="91425" tIns="45700" rIns="91425" bIns="45700" anchor="t" anchorCtr="0">
              <a:noAutofit/>
            </a:bodyPr>
            <a:lstStyle/>
            <a:p>
              <a:pPr marL="0" marR="0" lvl="0" indent="0" algn="ctr" rtl="0">
                <a:lnSpc>
                  <a:spcPct val="115000"/>
                </a:lnSpc>
                <a:spcBef>
                  <a:spcPts val="0"/>
                </a:spcBef>
                <a:spcAft>
                  <a:spcPts val="0"/>
                </a:spcAft>
                <a:buClr>
                  <a:schemeClr val="dk1"/>
                </a:buClr>
                <a:buSzPct val="25000"/>
                <a:buFont typeface="Allerta"/>
                <a:buNone/>
              </a:pPr>
              <a:r>
                <a:rPr lang="en-US" sz="1200" b="0" i="0" u="none" strike="noStrike" cap="none">
                  <a:solidFill>
                    <a:schemeClr val="dk1"/>
                  </a:solidFill>
                  <a:latin typeface="Allerta"/>
                  <a:ea typeface="Allerta"/>
                  <a:cs typeface="Allerta"/>
                  <a:sym typeface="Allerta"/>
                </a:rPr>
                <a:t>We Understand</a:t>
              </a: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Closure</a:t>
            </a:r>
            <a:endParaRPr lang="en-US"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9245648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Reflecting on Norms in your own Practice</a:t>
            </a:r>
            <a:endParaRPr lang="en-US" dirty="0"/>
          </a:p>
        </p:txBody>
      </p:sp>
      <p:sp>
        <p:nvSpPr>
          <p:cNvPr id="7" name="Text Placeholder 6"/>
          <p:cNvSpPr>
            <a:spLocks noGrp="1"/>
          </p:cNvSpPr>
          <p:nvPr>
            <p:ph type="body" idx="1"/>
          </p:nvPr>
        </p:nvSpPr>
        <p:spPr/>
        <p:txBody>
          <a:bodyPr/>
          <a:lstStyle/>
          <a:p>
            <a:pPr marL="685800" indent="-457200">
              <a:buFont typeface="+mj-lt"/>
              <a:buAutoNum type="arabicPeriod"/>
            </a:pPr>
            <a:r>
              <a:rPr lang="en-US" sz="2400" dirty="0" smtClean="0"/>
              <a:t>Which </a:t>
            </a:r>
            <a:r>
              <a:rPr lang="en-US" sz="2400" dirty="0"/>
              <a:t>norms/routines do you see yourself using at the beginning of the school year? Why</a:t>
            </a:r>
            <a:r>
              <a:rPr lang="en-US" sz="2400" dirty="0" smtClean="0"/>
              <a:t>?</a:t>
            </a:r>
          </a:p>
          <a:p>
            <a:pPr marL="685800" indent="-457200">
              <a:buFont typeface="+mj-lt"/>
              <a:buAutoNum type="arabicPeriod"/>
            </a:pPr>
            <a:endParaRPr lang="en-US" sz="2400" dirty="0"/>
          </a:p>
          <a:p>
            <a:pPr marL="685800" indent="-457200">
              <a:buFont typeface="+mj-lt"/>
              <a:buAutoNum type="arabicPeriod"/>
            </a:pPr>
            <a:r>
              <a:rPr lang="en-US" sz="2400" dirty="0" smtClean="0"/>
              <a:t>All </a:t>
            </a:r>
            <a:r>
              <a:rPr lang="en-US" sz="2400" dirty="0"/>
              <a:t>students can and should have opportunities to participate in argumentation. How might that work differ from class to class, or across groups of students with different needs</a:t>
            </a:r>
            <a:r>
              <a:rPr lang="en-US" sz="2400" dirty="0" smtClean="0"/>
              <a:t>?</a:t>
            </a:r>
          </a:p>
          <a:p>
            <a:pPr marL="685800" indent="-457200">
              <a:buFont typeface="+mj-lt"/>
              <a:buAutoNum type="arabicPeriod"/>
            </a:pPr>
            <a:endParaRPr lang="en-US" sz="2400" dirty="0"/>
          </a:p>
          <a:p>
            <a:pPr marL="685800" indent="-457200">
              <a:buFont typeface="+mj-lt"/>
              <a:buAutoNum type="arabicPeriod"/>
            </a:pPr>
            <a:r>
              <a:rPr lang="en-US" sz="2400" dirty="0" smtClean="0"/>
              <a:t>What </a:t>
            </a:r>
            <a:r>
              <a:rPr lang="en-US" sz="2400" dirty="0"/>
              <a:t>have you tried already that has worked well in your classroom</a:t>
            </a:r>
            <a:r>
              <a:rPr lang="en-US" sz="2400" dirty="0" smtClean="0"/>
              <a:t>?</a:t>
            </a:r>
            <a:endParaRPr lang="en-US" sz="2400" dirty="0"/>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smtClean="0">
                <a:solidFill>
                  <a:srgbClr val="888888"/>
                </a:solidFill>
                <a:latin typeface="Calibri"/>
                <a:ea typeface="Calibri"/>
                <a:cs typeface="Calibri"/>
                <a:sym typeface="Calibri"/>
              </a:rPr>
              <a:t>33</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2180684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Shape 743"/>
          <p:cNvSpPr txBox="1">
            <a:spLocks noGrp="1"/>
          </p:cNvSpPr>
          <p:nvPr>
            <p:ph type="title"/>
          </p:nvPr>
        </p:nvSpPr>
        <p:spPr>
          <a:xfrm>
            <a:off x="457200" y="275165"/>
            <a:ext cx="8229600"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4400" b="0" i="0" u="none" strike="noStrike" cap="none">
                <a:solidFill>
                  <a:srgbClr val="FFFFFF"/>
                </a:solidFill>
                <a:latin typeface="Arial"/>
                <a:ea typeface="Arial"/>
                <a:cs typeface="Arial"/>
                <a:sym typeface="Arial"/>
              </a:rPr>
              <a:t>Acknowledgements</a:t>
            </a:r>
          </a:p>
        </p:txBody>
      </p:sp>
      <p:sp>
        <p:nvSpPr>
          <p:cNvPr id="744" name="Shape 744"/>
          <p:cNvSpPr txBox="1">
            <a:spLocks noGrp="1"/>
          </p:cNvSpPr>
          <p:nvPr>
            <p:ph type="body" idx="1"/>
          </p:nvPr>
        </p:nvSpPr>
        <p:spPr>
          <a:xfrm>
            <a:off x="457198" y="2046366"/>
            <a:ext cx="8229600" cy="3733368"/>
          </a:xfrm>
          <a:prstGeom prst="rect">
            <a:avLst/>
          </a:prstGeom>
          <a:noFill/>
          <a:ln>
            <a:noFill/>
          </a:ln>
        </p:spPr>
        <p:txBody>
          <a:bodyPr lIns="91425" tIns="45700" rIns="91425" bIns="45700" anchor="t" anchorCtr="0">
            <a:noAutofit/>
          </a:bodyPr>
          <a:lstStyle/>
          <a:p>
            <a:pPr lvl="0" indent="-342900">
              <a:spcBef>
                <a:spcPts val="0"/>
              </a:spcBef>
            </a:pPr>
            <a:r>
              <a:rPr lang="en-US" sz="2400" dirty="0"/>
              <a:t>Bridging Math Practices Project was supported by a Math-Science Partnership Continuation Grant from the Connecticut State Department of Education, 2015-2016</a:t>
            </a:r>
          </a:p>
          <a:p>
            <a:pPr marL="342900" marR="0" lvl="0" indent="-342900" algn="l" rtl="0">
              <a:lnSpc>
                <a:spcPct val="100000"/>
              </a:lnSpc>
              <a:spcBef>
                <a:spcPts val="480"/>
              </a:spcBef>
              <a:spcAft>
                <a:spcPts val="0"/>
              </a:spcAft>
              <a:buClr>
                <a:schemeClr val="dk1"/>
              </a:buClr>
              <a:buSzPct val="25000"/>
              <a:buFont typeface="Arial"/>
              <a:buNone/>
            </a:pPr>
            <a:endParaRPr sz="2800" b="0" i="0" u="none" strike="noStrike" cap="none" dirty="0">
              <a:solidFill>
                <a:schemeClr val="dk1"/>
              </a:solidFill>
              <a:latin typeface="Arial"/>
              <a:ea typeface="Arial"/>
              <a:cs typeface="Arial"/>
              <a:sym typeface="Arial"/>
            </a:endParaRPr>
          </a:p>
          <a:p>
            <a:pPr marL="342900" marR="0" lvl="0" indent="-342900" algn="l" rtl="0">
              <a:lnSpc>
                <a:spcPct val="100000"/>
              </a:lnSpc>
              <a:spcBef>
                <a:spcPts val="480"/>
              </a:spcBef>
              <a:spcAft>
                <a:spcPts val="0"/>
              </a:spcAft>
              <a:buClr>
                <a:schemeClr val="dk1"/>
              </a:buClr>
              <a:buSzPct val="25000"/>
              <a:buFont typeface="Arial"/>
              <a:buNone/>
            </a:pPr>
            <a:endParaRPr sz="2800" b="0" i="0" u="none" strike="noStrike" cap="none" dirty="0">
              <a:solidFill>
                <a:schemeClr val="dk1"/>
              </a:solidFill>
              <a:latin typeface="Arial"/>
              <a:ea typeface="Arial"/>
              <a:cs typeface="Arial"/>
              <a:sym typeface="Arial"/>
            </a:endParaRPr>
          </a:p>
          <a:p>
            <a:pPr lvl="0" indent="-342900">
              <a:spcBef>
                <a:spcPts val="480"/>
              </a:spcBef>
            </a:pPr>
            <a:r>
              <a:rPr lang="en-US" sz="2400" dirty="0"/>
              <a:t>The initial 2014-2015 Bridges project was a collaborative project among UConn, Manchester Public Schools, Mansfield Public Schools, and Hartford Public Schools</a:t>
            </a:r>
          </a:p>
        </p:txBody>
      </p:sp>
      <p:sp>
        <p:nvSpPr>
          <p:cNvPr id="6" name="Rectangle 5"/>
          <p:cNvSpPr/>
          <p:nvPr/>
        </p:nvSpPr>
        <p:spPr>
          <a:xfrm>
            <a:off x="814199" y="3333082"/>
            <a:ext cx="6805800" cy="738664"/>
          </a:xfrm>
          <a:prstGeom prst="rect">
            <a:avLst/>
          </a:prstGeom>
        </p:spPr>
        <p:txBody>
          <a:bodyPr wrap="square">
            <a:spAutoFit/>
          </a:bodyPr>
          <a:lstStyle/>
          <a:p>
            <a:pPr lvl="0">
              <a:buClr>
                <a:schemeClr val="dk1"/>
              </a:buClr>
              <a:buSzPct val="25000"/>
            </a:pPr>
            <a:r>
              <a:rPr lang="en-US" dirty="0">
                <a:solidFill>
                  <a:schemeClr val="dk1"/>
                </a:solidFill>
                <a:latin typeface="Calibri"/>
                <a:ea typeface="Calibri"/>
                <a:cs typeface="Calibri"/>
                <a:sym typeface="Calibri"/>
              </a:rPr>
              <a:t>UConn: Megan Staples (PI), Jillian </a:t>
            </a:r>
            <a:r>
              <a:rPr lang="en-US" dirty="0" err="1">
                <a:solidFill>
                  <a:schemeClr val="dk1"/>
                </a:solidFill>
                <a:latin typeface="Calibri"/>
                <a:ea typeface="Calibri"/>
                <a:cs typeface="Calibri"/>
                <a:sym typeface="Calibri"/>
              </a:rPr>
              <a:t>Cavanna</a:t>
            </a:r>
            <a:r>
              <a:rPr lang="en-US" dirty="0">
                <a:solidFill>
                  <a:schemeClr val="dk1"/>
                </a:solidFill>
                <a:latin typeface="Calibri"/>
                <a:ea typeface="Calibri"/>
                <a:cs typeface="Calibri"/>
                <a:sym typeface="Calibri"/>
              </a:rPr>
              <a:t> (Project Manager</a:t>
            </a:r>
            <a:r>
              <a:rPr lang="en-US" dirty="0" smtClean="0">
                <a:solidFill>
                  <a:schemeClr val="dk1"/>
                </a:solidFill>
                <a:latin typeface="Calibri"/>
                <a:ea typeface="Calibri"/>
                <a:cs typeface="Calibri"/>
                <a:sym typeface="Calibri"/>
              </a:rPr>
              <a:t>)</a:t>
            </a:r>
            <a:endParaRPr lang="en-US" dirty="0">
              <a:solidFill>
                <a:schemeClr val="dk1"/>
              </a:solidFill>
              <a:latin typeface="Calibri"/>
              <a:ea typeface="Calibri"/>
              <a:cs typeface="Calibri"/>
              <a:sym typeface="Calibri"/>
            </a:endParaRPr>
          </a:p>
          <a:p>
            <a:pPr lvl="0">
              <a:buClr>
                <a:schemeClr val="dk1"/>
              </a:buClr>
              <a:buSzPct val="25000"/>
            </a:pPr>
            <a:r>
              <a:rPr lang="en-US" dirty="0">
                <a:solidFill>
                  <a:schemeClr val="dk1"/>
                </a:solidFill>
                <a:latin typeface="Calibri"/>
                <a:ea typeface="Calibri"/>
                <a:cs typeface="Calibri"/>
                <a:sym typeface="Calibri"/>
              </a:rPr>
              <a:t>Lead Teachers: </a:t>
            </a:r>
            <a:r>
              <a:rPr lang="en-US" dirty="0" smtClean="0">
                <a:solidFill>
                  <a:schemeClr val="dk1"/>
                </a:solidFill>
                <a:latin typeface="Calibri"/>
                <a:ea typeface="Calibri"/>
                <a:cs typeface="Calibri"/>
                <a:sym typeface="Calibri"/>
              </a:rPr>
              <a:t>Catherine </a:t>
            </a:r>
            <a:r>
              <a:rPr lang="en-US" dirty="0" err="1">
                <a:solidFill>
                  <a:schemeClr val="dk1"/>
                </a:solidFill>
                <a:latin typeface="Calibri"/>
                <a:ea typeface="Calibri"/>
                <a:cs typeface="Calibri"/>
                <a:sym typeface="Calibri"/>
              </a:rPr>
              <a:t>Mazzotta</a:t>
            </a:r>
            <a:r>
              <a:rPr lang="en-US" dirty="0">
                <a:solidFill>
                  <a:schemeClr val="dk1"/>
                </a:solidFill>
                <a:latin typeface="Calibri"/>
                <a:ea typeface="Calibri"/>
                <a:cs typeface="Calibri"/>
                <a:sym typeface="Calibri"/>
              </a:rPr>
              <a:t> (Manchester), Michelle McKnight (Manchester), Belinda </a:t>
            </a:r>
            <a:r>
              <a:rPr lang="en-US" dirty="0" smtClean="0">
                <a:solidFill>
                  <a:schemeClr val="dk1"/>
                </a:solidFill>
                <a:latin typeface="Calibri"/>
                <a:ea typeface="Calibri"/>
                <a:cs typeface="Calibri"/>
                <a:sym typeface="Calibri"/>
              </a:rPr>
              <a:t>P</a:t>
            </a:r>
            <a:r>
              <a:rPr lang="en-US" dirty="0" smtClean="0">
                <a:latin typeface="Calibri" charset="0"/>
                <a:ea typeface="Calibri" charset="0"/>
                <a:cs typeface="Calibri" charset="0"/>
              </a:rPr>
              <a:t>é</a:t>
            </a:r>
            <a:r>
              <a:rPr lang="en-US" dirty="0" smtClean="0">
                <a:solidFill>
                  <a:schemeClr val="dk1"/>
                </a:solidFill>
                <a:latin typeface="Calibri"/>
                <a:ea typeface="Calibri"/>
                <a:cs typeface="Calibri"/>
                <a:sym typeface="Calibri"/>
              </a:rPr>
              <a:t>rez </a:t>
            </a:r>
            <a:r>
              <a:rPr lang="en-US" dirty="0">
                <a:solidFill>
                  <a:schemeClr val="dk1"/>
                </a:solidFill>
                <a:latin typeface="Calibri"/>
                <a:ea typeface="Calibri"/>
                <a:cs typeface="Calibri"/>
                <a:sym typeface="Calibri"/>
              </a:rPr>
              <a:t>(</a:t>
            </a:r>
            <a:r>
              <a:rPr lang="en-US" dirty="0" smtClean="0">
                <a:solidFill>
                  <a:schemeClr val="dk1"/>
                </a:solidFill>
                <a:latin typeface="Calibri"/>
                <a:ea typeface="Calibri"/>
                <a:cs typeface="Calibri"/>
                <a:sym typeface="Calibri"/>
              </a:rPr>
              <a:t>Hartford), and Teresa </a:t>
            </a:r>
            <a:r>
              <a:rPr lang="en-US" dirty="0">
                <a:solidFill>
                  <a:schemeClr val="dk1"/>
                </a:solidFill>
                <a:latin typeface="Calibri"/>
                <a:ea typeface="Calibri"/>
                <a:cs typeface="Calibri"/>
                <a:sym typeface="Calibri"/>
              </a:rPr>
              <a:t>Rodriguez (Manchester)</a:t>
            </a:r>
          </a:p>
        </p:txBody>
      </p:sp>
      <p:sp>
        <p:nvSpPr>
          <p:cNvPr id="7" name="Rectangle 6"/>
          <p:cNvSpPr/>
          <p:nvPr/>
        </p:nvSpPr>
        <p:spPr>
          <a:xfrm>
            <a:off x="814199" y="5467515"/>
            <a:ext cx="6805800" cy="738664"/>
          </a:xfrm>
          <a:prstGeom prst="rect">
            <a:avLst/>
          </a:prstGeom>
        </p:spPr>
        <p:txBody>
          <a:bodyPr wrap="square">
            <a:spAutoFit/>
          </a:bodyPr>
          <a:lstStyle/>
          <a:p>
            <a:pPr lvl="0">
              <a:buClr>
                <a:schemeClr val="dk1"/>
              </a:buClr>
              <a:buSzPct val="25000"/>
            </a:pPr>
            <a:r>
              <a:rPr lang="en-US" i="1" dirty="0" smtClean="0">
                <a:solidFill>
                  <a:schemeClr val="dk1"/>
                </a:solidFill>
                <a:latin typeface="Calibri"/>
                <a:ea typeface="Calibri"/>
                <a:cs typeface="Calibri"/>
                <a:sym typeface="Calibri"/>
              </a:rPr>
              <a:t>We appreciate greatly the CT State Department of Education for supporting this work and would like to thank all our participants, across cohorts, whose contributions to these materials are many.</a:t>
            </a:r>
            <a:endParaRPr lang="en-US" i="1"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a:off x="457200" y="275165"/>
            <a:ext cx="8229600" cy="1143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4400" b="0" i="0" u="none" strike="noStrike" cap="none" dirty="0" smtClean="0">
                <a:solidFill>
                  <a:srgbClr val="FFFFFF"/>
                </a:solidFill>
                <a:latin typeface="Arial"/>
                <a:ea typeface="Arial"/>
                <a:cs typeface="Arial"/>
                <a:sym typeface="Arial"/>
              </a:rPr>
              <a:t>Module Objectives</a:t>
            </a:r>
            <a:endParaRPr lang="en-US" sz="4400" b="0" i="0" u="none" strike="noStrike" cap="none" dirty="0">
              <a:solidFill>
                <a:srgbClr val="FFFFFF"/>
              </a:solidFill>
              <a:latin typeface="Arial"/>
              <a:ea typeface="Arial"/>
              <a:cs typeface="Arial"/>
              <a:sym typeface="Arial"/>
            </a:endParaRPr>
          </a:p>
        </p:txBody>
      </p:sp>
      <p:sp>
        <p:nvSpPr>
          <p:cNvPr id="4" name="Text Placeholder 3"/>
          <p:cNvSpPr>
            <a:spLocks noGrp="1"/>
          </p:cNvSpPr>
          <p:nvPr>
            <p:ph type="body" idx="1"/>
          </p:nvPr>
        </p:nvSpPr>
        <p:spPr/>
        <p:txBody>
          <a:bodyPr/>
          <a:lstStyle/>
          <a:p>
            <a:pPr marL="285750" indent="-285750" defTabSz="457200">
              <a:spcBef>
                <a:spcPts val="0"/>
              </a:spcBef>
              <a:defRPr/>
            </a:pPr>
            <a:r>
              <a:rPr lang="en-US" sz="2800" u="sng" dirty="0">
                <a:solidFill>
                  <a:schemeClr val="accent4">
                    <a:lumMod val="75000"/>
                  </a:schemeClr>
                </a:solidFill>
                <a:latin typeface="Arial" panose="020B0604020202020204" pitchFamily="34" charset="0"/>
                <a:ea typeface="Calibri"/>
                <a:cs typeface="Arial" panose="020B0604020202020204" pitchFamily="34" charset="0"/>
                <a:sym typeface="Calibri"/>
              </a:rPr>
              <a:t>Develop</a:t>
            </a:r>
            <a:r>
              <a:rPr lang="en-US" sz="2800" dirty="0">
                <a:solidFill>
                  <a:schemeClr val="accent4">
                    <a:lumMod val="75000"/>
                  </a:schemeClr>
                </a:solidFill>
                <a:latin typeface="Arial" panose="020B0604020202020204" pitchFamily="34" charset="0"/>
                <a:ea typeface="Calibri"/>
                <a:cs typeface="Arial" panose="020B0604020202020204" pitchFamily="34" charset="0"/>
                <a:sym typeface="Calibri"/>
              </a:rPr>
              <a:t> </a:t>
            </a:r>
            <a:r>
              <a:rPr lang="en-US" sz="2800" dirty="0">
                <a:solidFill>
                  <a:schemeClr val="tx1"/>
                </a:solidFill>
                <a:latin typeface="Arial" panose="020B0604020202020204" pitchFamily="34" charset="0"/>
                <a:ea typeface="Calibri"/>
                <a:cs typeface="Arial" panose="020B0604020202020204" pitchFamily="34" charset="0"/>
                <a:sym typeface="Calibri"/>
              </a:rPr>
              <a:t>a deeper understanding of argumentation and its potential in the math classroom</a:t>
            </a:r>
            <a:r>
              <a:rPr lang="en-US" sz="2800" dirty="0" smtClean="0">
                <a:solidFill>
                  <a:schemeClr val="tx1"/>
                </a:solidFill>
                <a:latin typeface="Arial" panose="020B0604020202020204" pitchFamily="34" charset="0"/>
                <a:ea typeface="Calibri"/>
                <a:cs typeface="Arial" panose="020B0604020202020204" pitchFamily="34" charset="0"/>
                <a:sym typeface="Calibri"/>
              </a:rPr>
              <a:t>.</a:t>
            </a:r>
            <a:endParaRPr lang="en-US" sz="2800" dirty="0">
              <a:solidFill>
                <a:schemeClr val="tx1"/>
              </a:solidFill>
              <a:latin typeface="Arial" panose="020B0604020202020204" pitchFamily="34" charset="0"/>
              <a:ea typeface="Calibri"/>
              <a:cs typeface="Arial" panose="020B0604020202020204" pitchFamily="34" charset="0"/>
              <a:sym typeface="Calibri"/>
            </a:endParaRPr>
          </a:p>
          <a:p>
            <a:pPr marL="0" indent="0" defTabSz="457200">
              <a:spcBef>
                <a:spcPts val="0"/>
              </a:spcBef>
              <a:buNone/>
              <a:defRPr/>
            </a:pPr>
            <a:endParaRPr lang="en-US" sz="2800" dirty="0">
              <a:solidFill>
                <a:schemeClr val="tx1"/>
              </a:solidFill>
              <a:latin typeface="Arial" panose="020B0604020202020204" pitchFamily="34" charset="0"/>
              <a:ea typeface="Calibri"/>
              <a:cs typeface="Arial" panose="020B0604020202020204" pitchFamily="34" charset="0"/>
              <a:sym typeface="Calibri"/>
            </a:endParaRPr>
          </a:p>
          <a:p>
            <a:pPr marL="285750" indent="-285750" defTabSz="457200">
              <a:spcBef>
                <a:spcPts val="0"/>
              </a:spcBef>
              <a:defRPr/>
            </a:pPr>
            <a:r>
              <a:rPr lang="en-US" sz="2800" u="sng" dirty="0">
                <a:solidFill>
                  <a:schemeClr val="accent4">
                    <a:lumMod val="75000"/>
                  </a:schemeClr>
                </a:solidFill>
                <a:latin typeface="Arial" panose="020B0604020202020204" pitchFamily="34" charset="0"/>
                <a:ea typeface="Calibri"/>
                <a:cs typeface="Arial" panose="020B0604020202020204" pitchFamily="34" charset="0"/>
                <a:sym typeface="Calibri"/>
              </a:rPr>
              <a:t>Examine</a:t>
            </a:r>
            <a:r>
              <a:rPr lang="en-US" sz="2800" dirty="0">
                <a:solidFill>
                  <a:schemeClr val="accent4">
                    <a:lumMod val="75000"/>
                  </a:schemeClr>
                </a:solidFill>
                <a:latin typeface="Arial" panose="020B0604020202020204" pitchFamily="34" charset="0"/>
                <a:ea typeface="Calibri"/>
                <a:cs typeface="Arial" panose="020B0604020202020204" pitchFamily="34" charset="0"/>
                <a:sym typeface="Calibri"/>
              </a:rPr>
              <a:t> </a:t>
            </a:r>
            <a:r>
              <a:rPr lang="en-US" sz="2800" dirty="0">
                <a:solidFill>
                  <a:schemeClr val="tx1"/>
                </a:solidFill>
                <a:latin typeface="Arial" panose="020B0604020202020204" pitchFamily="34" charset="0"/>
                <a:ea typeface="Calibri"/>
                <a:cs typeface="Arial" panose="020B0604020202020204" pitchFamily="34" charset="0"/>
                <a:sym typeface="Calibri"/>
              </a:rPr>
              <a:t>norms and routines that can support mathematical argumentation in the </a:t>
            </a:r>
            <a:r>
              <a:rPr lang="en-US" sz="2800" dirty="0" smtClean="0">
                <a:solidFill>
                  <a:schemeClr val="tx1"/>
                </a:solidFill>
                <a:latin typeface="Arial" panose="020B0604020202020204" pitchFamily="34" charset="0"/>
                <a:ea typeface="Calibri"/>
                <a:cs typeface="Arial" panose="020B0604020202020204" pitchFamily="34" charset="0"/>
                <a:sym typeface="Calibri"/>
              </a:rPr>
              <a:t>classroom</a:t>
            </a:r>
            <a:endParaRPr lang="en-US" sz="2800" dirty="0">
              <a:solidFill>
                <a:schemeClr val="tx1"/>
              </a:solidFill>
              <a:latin typeface="Arial" panose="020B0604020202020204" pitchFamily="34" charset="0"/>
              <a:ea typeface="Calibri"/>
              <a:cs typeface="Arial" panose="020B0604020202020204" pitchFamily="34" charset="0"/>
              <a:sym typeface="Calibri"/>
            </a:endParaRPr>
          </a:p>
          <a:p>
            <a:pPr marL="0" indent="0" defTabSz="457200">
              <a:spcBef>
                <a:spcPts val="0"/>
              </a:spcBef>
              <a:buNone/>
              <a:defRPr/>
            </a:pPr>
            <a:endParaRPr lang="en-US" sz="2800" dirty="0">
              <a:solidFill>
                <a:schemeClr val="tx1"/>
              </a:solidFill>
              <a:latin typeface="Arial" panose="020B0604020202020204" pitchFamily="34" charset="0"/>
              <a:ea typeface="Calibri"/>
              <a:cs typeface="Arial" panose="020B0604020202020204" pitchFamily="34" charset="0"/>
              <a:sym typeface="Calibri"/>
            </a:endParaRPr>
          </a:p>
          <a:p>
            <a:pPr marL="285750" indent="-285750" defTabSz="457200">
              <a:spcBef>
                <a:spcPts val="500"/>
              </a:spcBef>
              <a:defRPr/>
            </a:pPr>
            <a:r>
              <a:rPr lang="en-US" sz="2800" u="sng" dirty="0">
                <a:solidFill>
                  <a:schemeClr val="accent4">
                    <a:lumMod val="75000"/>
                  </a:schemeClr>
                </a:solidFill>
                <a:latin typeface="Arial" panose="020B0604020202020204" pitchFamily="34" charset="0"/>
                <a:ea typeface="Calibri"/>
                <a:cs typeface="Arial" panose="020B0604020202020204" pitchFamily="34" charset="0"/>
                <a:sym typeface="Calibri"/>
              </a:rPr>
              <a:t>Develop</a:t>
            </a:r>
            <a:r>
              <a:rPr lang="en-US" sz="2800" dirty="0">
                <a:solidFill>
                  <a:srgbClr val="FF00FF"/>
                </a:solidFill>
                <a:latin typeface="Arial" panose="020B0604020202020204" pitchFamily="34" charset="0"/>
                <a:ea typeface="Calibri"/>
                <a:cs typeface="Arial" panose="020B0604020202020204" pitchFamily="34" charset="0"/>
                <a:sym typeface="Calibri"/>
              </a:rPr>
              <a:t> </a:t>
            </a:r>
            <a:r>
              <a:rPr lang="en-US" sz="2800" dirty="0">
                <a:solidFill>
                  <a:srgbClr val="000000"/>
                </a:solidFill>
                <a:latin typeface="Arial" panose="020B0604020202020204" pitchFamily="34" charset="0"/>
                <a:ea typeface="Calibri"/>
                <a:cs typeface="Arial" panose="020B0604020202020204" pitchFamily="34" charset="0"/>
                <a:sym typeface="Calibri"/>
              </a:rPr>
              <a:t>an understanding of a pedagogy of inquiry to support mathematical argumentation in the </a:t>
            </a:r>
            <a:r>
              <a:rPr lang="en-US" sz="2800" dirty="0" smtClean="0">
                <a:solidFill>
                  <a:srgbClr val="000000"/>
                </a:solidFill>
                <a:latin typeface="Arial" panose="020B0604020202020204" pitchFamily="34" charset="0"/>
                <a:ea typeface="Calibri"/>
                <a:cs typeface="Arial" panose="020B0604020202020204" pitchFamily="34" charset="0"/>
                <a:sym typeface="Calibri"/>
              </a:rPr>
              <a:t>classroom</a:t>
            </a:r>
            <a:endParaRPr lang="en-US" dirty="0">
              <a:latin typeface="Calibri"/>
              <a:ea typeface="Calibri"/>
              <a:cs typeface="Calibri"/>
              <a:sym typeface="Calibri"/>
            </a:endParaRP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457200" y="275165"/>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4000" b="0" i="0" u="none" strike="noStrike" cap="none" dirty="0" smtClean="0">
                <a:solidFill>
                  <a:srgbClr val="FFFFFF"/>
                </a:solidFill>
                <a:sym typeface="Arial"/>
              </a:rPr>
              <a:t>Brainstorm</a:t>
            </a:r>
            <a:endParaRPr lang="en-US" sz="4000" b="0" i="0" u="none" strike="noStrike" cap="none" dirty="0">
              <a:solidFill>
                <a:srgbClr val="FFFFFF"/>
              </a:solidFill>
              <a:sym typeface="Arial"/>
            </a:endParaRPr>
          </a:p>
        </p:txBody>
      </p:sp>
      <p:sp>
        <p:nvSpPr>
          <p:cNvPr id="292" name="Shape 292"/>
          <p:cNvSpPr txBox="1">
            <a:spLocks noGrp="1"/>
          </p:cNvSpPr>
          <p:nvPr>
            <p:ph type="body" idx="1"/>
          </p:nvPr>
        </p:nvSpPr>
        <p:spPr>
          <a:xfrm>
            <a:off x="457200" y="2201275"/>
            <a:ext cx="8229600" cy="3983100"/>
          </a:xfrm>
          <a:prstGeom prst="rect">
            <a:avLst/>
          </a:prstGeom>
          <a:noFill/>
          <a:ln>
            <a:noFill/>
          </a:ln>
        </p:spPr>
        <p:txBody>
          <a:bodyPr lIns="91425" tIns="91425" rIns="91425" bIns="91425" anchor="t" anchorCtr="0">
            <a:noAutofit/>
          </a:bodyPr>
          <a:lstStyle/>
          <a:p>
            <a:pPr marL="342900" marR="0" lvl="0" indent="-228600" algn="l" rtl="0">
              <a:lnSpc>
                <a:spcPct val="100000"/>
              </a:lnSpc>
              <a:spcBef>
                <a:spcPts val="0"/>
              </a:spcBef>
              <a:spcAft>
                <a:spcPts val="0"/>
              </a:spcAft>
              <a:buClr>
                <a:schemeClr val="dk1"/>
              </a:buClr>
              <a:buSzPct val="25000"/>
              <a:buFont typeface="Arial"/>
              <a:buNone/>
            </a:pPr>
            <a:r>
              <a:rPr lang="en-US" sz="3000" b="0" i="1" u="none" strike="noStrike" cap="none" dirty="0" smtClean="0">
                <a:solidFill>
                  <a:schemeClr val="dk1"/>
                </a:solidFill>
                <a:latin typeface="Arial"/>
                <a:ea typeface="Arial"/>
                <a:cs typeface="Arial"/>
                <a:sym typeface="Arial"/>
              </a:rPr>
              <a:t>	What classroom norms support </a:t>
            </a:r>
            <a:r>
              <a:rPr lang="en-US" sz="3000" b="0" i="1" u="none" strike="noStrike" cap="none" dirty="0">
                <a:solidFill>
                  <a:schemeClr val="dk1"/>
                </a:solidFill>
                <a:latin typeface="Arial"/>
                <a:ea typeface="Arial"/>
                <a:cs typeface="Arial"/>
                <a:sym typeface="Arial"/>
              </a:rPr>
              <a:t>a culture of thinking and mathematical argumentation?</a:t>
            </a:r>
          </a:p>
          <a:p>
            <a:pPr marL="0" lvl="0" indent="0" rtl="0">
              <a:spcBef>
                <a:spcPts val="0"/>
              </a:spcBef>
              <a:buClr>
                <a:schemeClr val="dk1"/>
              </a:buClr>
              <a:buSzPct val="25000"/>
              <a:buFont typeface="Arial"/>
              <a:buNone/>
            </a:pPr>
            <a:r>
              <a:rPr lang="en-US" sz="2400" b="1" dirty="0"/>
              <a:t> </a:t>
            </a:r>
            <a:endParaRPr lang="en-US" sz="2400" b="1" dirty="0" smtClean="0"/>
          </a:p>
          <a:p>
            <a:pPr marL="342900" marR="0" lvl="0" indent="-228600" algn="l" rtl="0">
              <a:lnSpc>
                <a:spcPct val="100000"/>
              </a:lnSpc>
              <a:spcBef>
                <a:spcPts val="0"/>
              </a:spcBef>
              <a:spcAft>
                <a:spcPts val="0"/>
              </a:spcAft>
              <a:buClr>
                <a:schemeClr val="dk1"/>
              </a:buClr>
              <a:buSzPct val="25000"/>
              <a:buFont typeface="Arial"/>
              <a:buNone/>
            </a:pPr>
            <a:endParaRPr sz="3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318"/>
          <p:cNvSpPr txBox="1">
            <a:spLocks noGrp="1"/>
          </p:cNvSpPr>
          <p:nvPr>
            <p:ph type="title"/>
          </p:nvPr>
        </p:nvSpPr>
        <p:spPr>
          <a:xfrm>
            <a:off x="457200" y="275165"/>
            <a:ext cx="8229600" cy="1143000"/>
          </a:xfrm>
          <a:prstGeom prst="rect">
            <a:avLst/>
          </a:prstGeom>
        </p:spPr>
        <p:txBody>
          <a:bodyPr lIns="91425" tIns="91425" rIns="91425" bIns="91425" anchor="ctr" anchorCtr="0">
            <a:noAutofit/>
          </a:bodyPr>
          <a:lstStyle/>
          <a:p>
            <a:pPr lvl="0" algn="ctr" rtl="0">
              <a:spcBef>
                <a:spcPts val="0"/>
              </a:spcBef>
              <a:buNone/>
            </a:pPr>
            <a:endParaRPr sz="5400" i="1" dirty="0">
              <a:latin typeface="Calibri"/>
              <a:ea typeface="Calibri"/>
              <a:cs typeface="Calibri"/>
              <a:sym typeface="Calibri"/>
            </a:endParaRPr>
          </a:p>
          <a:p>
            <a:pPr lvl="0" algn="ctr">
              <a:spcBef>
                <a:spcPts val="0"/>
              </a:spcBef>
              <a:buNone/>
            </a:pPr>
            <a:r>
              <a:rPr lang="en-US" i="1" dirty="0">
                <a:latin typeface="Arial" panose="020B0604020202020204" pitchFamily="34" charset="0"/>
                <a:ea typeface="Calibri"/>
                <a:cs typeface="Arial" panose="020B0604020202020204" pitchFamily="34" charset="0"/>
                <a:sym typeface="Calibri"/>
              </a:rPr>
              <a:t>Why watch videos?</a:t>
            </a:r>
          </a:p>
          <a:p>
            <a:pPr lvl="0">
              <a:spcBef>
                <a:spcPts val="0"/>
              </a:spcBef>
              <a:buNone/>
            </a:pPr>
            <a:endParaRPr dirty="0"/>
          </a:p>
        </p:txBody>
      </p:sp>
      <p:sp>
        <p:nvSpPr>
          <p:cNvPr id="319" name="Shape 319"/>
          <p:cNvSpPr txBox="1">
            <a:spLocks noGrp="1"/>
          </p:cNvSpPr>
          <p:nvPr>
            <p:ph type="body" idx="1"/>
          </p:nvPr>
        </p:nvSpPr>
        <p:spPr>
          <a:xfrm>
            <a:off x="184925" y="1659025"/>
            <a:ext cx="8502000" cy="4525500"/>
          </a:xfrm>
          <a:prstGeom prst="rect">
            <a:avLst/>
          </a:prstGeom>
        </p:spPr>
        <p:txBody>
          <a:bodyPr lIns="91425" tIns="91425" rIns="91425" bIns="91425" anchor="t" anchorCtr="0">
            <a:noAutofit/>
          </a:bodyPr>
          <a:lstStyle/>
          <a:p>
            <a:pPr marL="0" lvl="0" indent="0" rtl="0">
              <a:spcBef>
                <a:spcPts val="0"/>
              </a:spcBef>
              <a:buNone/>
            </a:pPr>
            <a:endParaRPr dirty="0"/>
          </a:p>
          <a:p>
            <a:pPr marL="457200" lvl="0" indent="-228600" rtl="0">
              <a:spcBef>
                <a:spcPts val="0"/>
              </a:spcBef>
            </a:pPr>
            <a:r>
              <a:rPr lang="en-US" sz="2200" dirty="0" smtClean="0"/>
              <a:t>Allows </a:t>
            </a:r>
            <a:r>
              <a:rPr lang="en-US" sz="2200" dirty="0"/>
              <a:t>us to dig deeply into a </a:t>
            </a:r>
            <a:r>
              <a:rPr lang="en-US" sz="2200" dirty="0" smtClean="0"/>
              <a:t>moment  </a:t>
            </a:r>
            <a:endParaRPr lang="en-US" sz="2200" dirty="0"/>
          </a:p>
          <a:p>
            <a:pPr marL="457200" lvl="0" indent="-228600" rtl="0">
              <a:spcBef>
                <a:spcPts val="0"/>
              </a:spcBef>
            </a:pPr>
            <a:r>
              <a:rPr lang="en-US" sz="2200" dirty="0" smtClean="0"/>
              <a:t>“Slows down” classroom life, and lets us consider it from multiple view points, multiple times</a:t>
            </a:r>
          </a:p>
          <a:p>
            <a:pPr marL="457200" lvl="0" indent="-228600" rtl="0">
              <a:spcBef>
                <a:spcPts val="0"/>
              </a:spcBef>
            </a:pPr>
            <a:r>
              <a:rPr lang="en-US" sz="2200" dirty="0" smtClean="0"/>
              <a:t>Productive </a:t>
            </a:r>
            <a:r>
              <a:rPr lang="en-US" sz="2200" dirty="0"/>
              <a:t>for helping us think </a:t>
            </a:r>
            <a:r>
              <a:rPr lang="en-US" sz="2200" dirty="0" smtClean="0"/>
              <a:t>about students</a:t>
            </a:r>
            <a:r>
              <a:rPr lang="en-US" sz="2200" dirty="0"/>
              <a:t>’ </a:t>
            </a:r>
            <a:r>
              <a:rPr lang="en-US" sz="2200" dirty="0" smtClean="0"/>
              <a:t>interactions and how teacher’s work influences student’s participation and thinking </a:t>
            </a:r>
            <a:endParaRPr lang="en-US" sz="2200" dirty="0"/>
          </a:p>
          <a:p>
            <a:pPr marL="457200" lvl="0" indent="-228600" rtl="0">
              <a:spcBef>
                <a:spcPts val="0"/>
              </a:spcBef>
            </a:pPr>
            <a:r>
              <a:rPr lang="en-US" sz="2200" dirty="0" smtClean="0"/>
              <a:t>Note: not as good for questions about patterns, such as who typically participates</a:t>
            </a:r>
            <a:endParaRPr lang="en-US" sz="2200" dirty="0"/>
          </a:p>
          <a:p>
            <a:pPr marL="0" lvl="0" indent="0" rtl="0">
              <a:spcBef>
                <a:spcPts val="0"/>
              </a:spcBef>
              <a:buNone/>
            </a:pPr>
            <a:endParaRPr dirty="0"/>
          </a:p>
          <a:p>
            <a:pPr marL="0" lvl="0" indent="0" rtl="0">
              <a:spcBef>
                <a:spcPts val="0"/>
              </a:spcBef>
              <a:buNone/>
            </a:pPr>
            <a:endParaRPr dirty="0"/>
          </a:p>
          <a:p>
            <a:pPr marL="0" lvl="0" indent="0" rtl="0">
              <a:spcBef>
                <a:spcPts val="0"/>
              </a:spcBef>
              <a:buNone/>
            </a:pPr>
            <a:endParaRPr dirty="0"/>
          </a:p>
          <a:p>
            <a:pPr marL="0" lvl="0" indent="0" rtl="0">
              <a:spcBef>
                <a:spcPts val="0"/>
              </a:spcBef>
              <a:buNone/>
            </a:pPr>
            <a:endParaRPr dirty="0"/>
          </a:p>
          <a:p>
            <a:pPr marL="0" lvl="0" indent="0" rtl="0">
              <a:spcBef>
                <a:spcPts val="0"/>
              </a:spcBef>
              <a:buNone/>
            </a:pPr>
            <a:endParaRPr dirty="0"/>
          </a:p>
          <a:p>
            <a:pPr marL="0" lvl="0" indent="0" rtl="0">
              <a:spcBef>
                <a:spcPts val="0"/>
              </a:spcBef>
              <a:buNone/>
            </a:pPr>
            <a:endParaRPr sz="3200" dirty="0">
              <a:latin typeface="Calibri"/>
              <a:ea typeface="Calibri"/>
              <a:cs typeface="Calibri"/>
              <a:sym typeface="Calibri"/>
            </a:endParaRPr>
          </a:p>
          <a:p>
            <a:pPr lvl="0" rtl="0">
              <a:spcBef>
                <a:spcPts val="0"/>
              </a:spcBef>
              <a:buNone/>
            </a:pPr>
            <a:endParaRPr dirty="0"/>
          </a:p>
        </p:txBody>
      </p:sp>
      <p:pic>
        <p:nvPicPr>
          <p:cNvPr id="2" name="Picture 1"/>
          <p:cNvPicPr>
            <a:picLocks noChangeAspect="1"/>
          </p:cNvPicPr>
          <p:nvPr/>
        </p:nvPicPr>
        <p:blipFill>
          <a:blip r:embed="rId3"/>
          <a:stretch>
            <a:fillRect/>
          </a:stretch>
        </p:blipFill>
        <p:spPr>
          <a:xfrm>
            <a:off x="4043363" y="4693141"/>
            <a:ext cx="1587500" cy="126278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457200" y="275165"/>
            <a:ext cx="8229600" cy="1143000"/>
          </a:xfrm>
          <a:prstGeom prst="rect">
            <a:avLst/>
          </a:prstGeom>
          <a:noFill/>
          <a:ln>
            <a:noFill/>
          </a:ln>
        </p:spPr>
        <p:txBody>
          <a:bodyPr lIns="91425" tIns="91425" rIns="91425" bIns="91425" anchor="ctr" anchorCtr="0">
            <a:noAutofit/>
          </a:bodyPr>
          <a:lstStyle/>
          <a:p>
            <a:pPr lvl="0">
              <a:buSzPct val="25000"/>
            </a:pPr>
            <a:r>
              <a:rPr lang="en-US" dirty="0"/>
              <a:t>Video Set Up </a:t>
            </a:r>
            <a:endParaRPr lang="en-US" sz="4400" b="0" i="0" u="none" strike="noStrike" cap="none" dirty="0">
              <a:solidFill>
                <a:srgbClr val="FFFFFF"/>
              </a:solidFill>
              <a:latin typeface="Arial"/>
              <a:ea typeface="Arial"/>
              <a:cs typeface="Arial"/>
              <a:sym typeface="Arial"/>
            </a:endParaRPr>
          </a:p>
        </p:txBody>
      </p:sp>
      <p:sp>
        <p:nvSpPr>
          <p:cNvPr id="329" name="Shape 329"/>
          <p:cNvSpPr txBox="1">
            <a:spLocks noGrp="1"/>
          </p:cNvSpPr>
          <p:nvPr>
            <p:ph type="body" idx="1"/>
          </p:nvPr>
        </p:nvSpPr>
        <p:spPr>
          <a:xfrm>
            <a:off x="384750" y="1700700"/>
            <a:ext cx="8613000" cy="4525499"/>
          </a:xfrm>
          <a:prstGeom prst="rect">
            <a:avLst/>
          </a:prstGeom>
          <a:noFill/>
          <a:ln>
            <a:noFill/>
          </a:ln>
        </p:spPr>
        <p:txBody>
          <a:bodyPr lIns="91425" tIns="91425" rIns="91425" bIns="91425" anchor="t" anchorCtr="0">
            <a:noAutofit/>
          </a:bodyPr>
          <a:lstStyle/>
          <a:p>
            <a:pPr marL="457200" marR="0" lvl="0" indent="-381000" algn="l" rtl="0">
              <a:lnSpc>
                <a:spcPct val="100000"/>
              </a:lnSpc>
              <a:spcBef>
                <a:spcPts val="0"/>
              </a:spcBef>
              <a:spcAft>
                <a:spcPts val="0"/>
              </a:spcAft>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Six students are from a Grade 6 class from 2014-2015. </a:t>
            </a:r>
          </a:p>
          <a:p>
            <a:pPr marL="0" marR="0" lvl="0" indent="0" algn="l" rtl="0">
              <a:lnSpc>
                <a:spcPct val="100000"/>
              </a:lnSpc>
              <a:spcBef>
                <a:spcPts val="0"/>
              </a:spcBef>
              <a:spcAft>
                <a:spcPts val="0"/>
              </a:spcAft>
              <a:buClr>
                <a:schemeClr val="dk1"/>
              </a:buClr>
              <a:buSzPct val="25000"/>
              <a:buFont typeface="Arial"/>
              <a:buNone/>
            </a:pPr>
            <a:endParaRPr sz="2400" b="0" i="0" u="none" strike="noStrike" cap="none" dirty="0">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ct val="100000"/>
              <a:buFont typeface="Arial"/>
              <a:buChar char="•"/>
            </a:pPr>
            <a:r>
              <a:rPr lang="en-US" sz="2400" b="0" i="0" u="none" strike="noStrike" cap="none" dirty="0" smtClean="0">
                <a:solidFill>
                  <a:schemeClr val="dk1"/>
                </a:solidFill>
                <a:latin typeface="Arial"/>
                <a:ea typeface="Arial"/>
                <a:cs typeface="Arial"/>
                <a:sym typeface="Arial"/>
              </a:rPr>
              <a:t>Working with Michelle McKnight, an interventionist in addition to their regular math class, one day per week. </a:t>
            </a:r>
            <a:endParaRPr lang="en-US" sz="2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2400" b="0" i="0" u="none" strike="noStrike" cap="none" dirty="0">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ct val="100000"/>
              <a:buFont typeface="Arial"/>
              <a:buChar char="•"/>
            </a:pPr>
            <a:r>
              <a:rPr lang="en-US" sz="2400" b="0" i="0" u="none" strike="noStrike" cap="none" dirty="0" smtClean="0">
                <a:solidFill>
                  <a:schemeClr val="dk1"/>
                </a:solidFill>
                <a:latin typeface="Arial"/>
                <a:ea typeface="Arial"/>
                <a:cs typeface="Arial"/>
                <a:sym typeface="Arial"/>
              </a:rPr>
              <a:t>Ms. McKnight worked </a:t>
            </a:r>
            <a:r>
              <a:rPr lang="en-US" sz="2400" b="0" i="0" u="none" strike="noStrike" cap="none" dirty="0">
                <a:solidFill>
                  <a:schemeClr val="dk1"/>
                </a:solidFill>
                <a:latin typeface="Arial"/>
                <a:ea typeface="Arial"/>
                <a:cs typeface="Arial"/>
                <a:sym typeface="Arial"/>
              </a:rPr>
              <a:t>with them in their class to provide support </a:t>
            </a:r>
            <a:r>
              <a:rPr lang="en-US" sz="2400" b="0" i="0" u="none" strike="noStrike" cap="none" dirty="0" smtClean="0">
                <a:solidFill>
                  <a:schemeClr val="dk1"/>
                </a:solidFill>
                <a:latin typeface="Arial"/>
                <a:ea typeface="Arial"/>
                <a:cs typeface="Arial"/>
                <a:sym typeface="Arial"/>
              </a:rPr>
              <a:t>3 </a:t>
            </a:r>
            <a:r>
              <a:rPr lang="en-US" sz="2400" b="0" i="0" u="none" strike="noStrike" cap="none" dirty="0">
                <a:solidFill>
                  <a:schemeClr val="dk1"/>
                </a:solidFill>
                <a:latin typeface="Arial"/>
                <a:ea typeface="Arial"/>
                <a:cs typeface="Arial"/>
                <a:sym typeface="Arial"/>
              </a:rPr>
              <a:t>days a week.</a:t>
            </a:r>
          </a:p>
          <a:p>
            <a:pPr marL="0" marR="0" lvl="0" indent="0" algn="l" rtl="0">
              <a:lnSpc>
                <a:spcPct val="100000"/>
              </a:lnSpc>
              <a:spcBef>
                <a:spcPts val="0"/>
              </a:spcBef>
              <a:spcAft>
                <a:spcPts val="0"/>
              </a:spcAft>
              <a:buClr>
                <a:schemeClr val="dk1"/>
              </a:buClr>
              <a:buSzPct val="25000"/>
              <a:buFont typeface="Arial"/>
              <a:buNone/>
            </a:pPr>
            <a:endParaRPr sz="2400" b="0" i="0" u="none" strike="noStrike" cap="none" dirty="0">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ct val="100000"/>
              <a:buFont typeface="Arial"/>
              <a:buChar char="•"/>
            </a:pPr>
            <a:r>
              <a:rPr lang="en-US" sz="2400" dirty="0" smtClean="0"/>
              <a:t>One of Ms. McKnight’s goals was to support </a:t>
            </a:r>
            <a:r>
              <a:rPr lang="en-US" sz="2400" b="0" i="0" u="none" strike="noStrike" cap="none" dirty="0" smtClean="0">
                <a:solidFill>
                  <a:schemeClr val="dk1"/>
                </a:solidFill>
                <a:latin typeface="Arial"/>
                <a:ea typeface="Arial"/>
                <a:cs typeface="Arial"/>
                <a:sym typeface="Arial"/>
              </a:rPr>
              <a:t>math </a:t>
            </a:r>
            <a:r>
              <a:rPr lang="en-US" sz="2400" b="0" i="0" u="none" strike="noStrike" cap="none" dirty="0">
                <a:solidFill>
                  <a:schemeClr val="dk1"/>
                </a:solidFill>
                <a:latin typeface="Arial"/>
                <a:ea typeface="Arial"/>
                <a:cs typeface="Arial"/>
                <a:sym typeface="Arial"/>
              </a:rPr>
              <a:t>discourse and CCSS-M Mathematical Practice 3.</a:t>
            </a:r>
          </a:p>
          <a:p>
            <a:pPr marL="342900" marR="0" lvl="0" indent="-228600" algn="l" rtl="0">
              <a:lnSpc>
                <a:spcPct val="100000"/>
              </a:lnSpc>
              <a:spcBef>
                <a:spcPts val="0"/>
              </a:spcBef>
              <a:spcAft>
                <a:spcPts val="0"/>
              </a:spcAft>
              <a:buClr>
                <a:schemeClr val="dk1"/>
              </a:buClr>
              <a:buSzPct val="25000"/>
              <a:buFont typeface="Arial"/>
              <a:buNone/>
            </a:pPr>
            <a:endParaRPr sz="2400" b="0" i="0" u="none" strike="noStrike" cap="none" dirty="0">
              <a:solidFill>
                <a:schemeClr val="dk1"/>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ct val="25000"/>
              <a:buFont typeface="Arial"/>
              <a:buNone/>
            </a:pPr>
            <a:endParaRPr sz="1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Shape 336"/>
          <p:cNvSpPr txBox="1">
            <a:spLocks noGrp="1"/>
          </p:cNvSpPr>
          <p:nvPr>
            <p:ph type="title"/>
          </p:nvPr>
        </p:nvSpPr>
        <p:spPr>
          <a:xfrm>
            <a:off x="457200" y="275165"/>
            <a:ext cx="8229600" cy="1143000"/>
          </a:xfrm>
          <a:prstGeom prst="rect">
            <a:avLst/>
          </a:prstGeom>
        </p:spPr>
        <p:txBody>
          <a:bodyPr lIns="91425" tIns="91425" rIns="91425" bIns="91425" anchor="ctr" anchorCtr="0">
            <a:noAutofit/>
          </a:bodyPr>
          <a:lstStyle/>
          <a:p>
            <a:pPr lvl="0" algn="ctr" rtl="0">
              <a:spcBef>
                <a:spcPts val="0"/>
              </a:spcBef>
              <a:buNone/>
            </a:pPr>
            <a:endParaRPr sz="5400" i="1" dirty="0">
              <a:latin typeface="Calibri"/>
              <a:ea typeface="Calibri"/>
              <a:cs typeface="Calibri"/>
              <a:sym typeface="Calibri"/>
            </a:endParaRPr>
          </a:p>
          <a:p>
            <a:pPr lvl="0" algn="ctr">
              <a:spcBef>
                <a:spcPts val="0"/>
              </a:spcBef>
              <a:buNone/>
            </a:pPr>
            <a:r>
              <a:rPr lang="en-US" sz="4800" dirty="0">
                <a:latin typeface="Arial" panose="020B0604020202020204" pitchFamily="34" charset="0"/>
                <a:ea typeface="Calibri"/>
                <a:cs typeface="Arial" panose="020B0604020202020204" pitchFamily="34" charset="0"/>
                <a:sym typeface="Calibri"/>
              </a:rPr>
              <a:t>Tips</a:t>
            </a:r>
          </a:p>
          <a:p>
            <a:pPr lvl="0">
              <a:spcBef>
                <a:spcPts val="0"/>
              </a:spcBef>
              <a:buNone/>
            </a:pPr>
            <a:endParaRPr dirty="0"/>
          </a:p>
        </p:txBody>
      </p:sp>
      <p:sp>
        <p:nvSpPr>
          <p:cNvPr id="337" name="Shape 337"/>
          <p:cNvSpPr txBox="1">
            <a:spLocks noGrp="1"/>
          </p:cNvSpPr>
          <p:nvPr>
            <p:ph type="body" idx="1"/>
          </p:nvPr>
        </p:nvSpPr>
        <p:spPr>
          <a:xfrm>
            <a:off x="457200" y="1840968"/>
            <a:ext cx="8229600" cy="4525500"/>
          </a:xfrm>
          <a:prstGeom prst="rect">
            <a:avLst/>
          </a:prstGeom>
        </p:spPr>
        <p:txBody>
          <a:bodyPr lIns="91425" tIns="91425" rIns="91425" bIns="91425" anchor="t" anchorCtr="0">
            <a:noAutofit/>
          </a:bodyPr>
          <a:lstStyle/>
          <a:p>
            <a:pPr marL="774700" indent="-457200">
              <a:spcBef>
                <a:spcPts val="0"/>
              </a:spcBef>
              <a:buClrTx/>
            </a:pPr>
            <a:r>
              <a:rPr lang="en-US" sz="2800" b="1" dirty="0">
                <a:solidFill>
                  <a:schemeClr val="tx1"/>
                </a:solidFill>
                <a:latin typeface="Arial" panose="020B0604020202020204" pitchFamily="34" charset="0"/>
                <a:ea typeface="Calibri"/>
                <a:cs typeface="Arial" panose="020B0604020202020204" pitchFamily="34" charset="0"/>
                <a:sym typeface="Calibri"/>
              </a:rPr>
              <a:t>Focus on the </a:t>
            </a:r>
            <a:r>
              <a:rPr lang="en-US" sz="2800" b="1" dirty="0" smtClean="0">
                <a:solidFill>
                  <a:schemeClr val="tx1"/>
                </a:solidFill>
                <a:latin typeface="Arial" panose="020B0604020202020204" pitchFamily="34" charset="0"/>
                <a:ea typeface="Calibri"/>
                <a:cs typeface="Arial" panose="020B0604020202020204" pitchFamily="34" charset="0"/>
                <a:sym typeface="Calibri"/>
              </a:rPr>
              <a:t>argumentation</a:t>
            </a:r>
          </a:p>
          <a:p>
            <a:pPr marL="1200150" lvl="1" indent="-457200">
              <a:spcBef>
                <a:spcPts val="640"/>
              </a:spcBef>
              <a:buClrTx/>
              <a:buFont typeface="Arial" panose="020B0604020202020204" pitchFamily="34" charset="0"/>
              <a:buChar char="•"/>
            </a:pPr>
            <a:r>
              <a:rPr lang="en-US" sz="2800" dirty="0">
                <a:latin typeface="Arial" panose="020B0604020202020204" pitchFamily="34" charset="0"/>
                <a:ea typeface="Calibri"/>
                <a:cs typeface="Arial" panose="020B0604020202020204" pitchFamily="34" charset="0"/>
                <a:sym typeface="Calibri"/>
              </a:rPr>
              <a:t>What is the role of argumentation in this classroom?</a:t>
            </a:r>
          </a:p>
          <a:p>
            <a:pPr marL="1200150" lvl="1" indent="-457200">
              <a:spcBef>
                <a:spcPts val="640"/>
              </a:spcBef>
              <a:buClrTx/>
              <a:buFont typeface="Arial" panose="020B0604020202020204" pitchFamily="34" charset="0"/>
              <a:buChar char="•"/>
            </a:pPr>
            <a:r>
              <a:rPr lang="en-US" sz="2800" dirty="0">
                <a:latin typeface="Arial" panose="020B0604020202020204" pitchFamily="34" charset="0"/>
                <a:ea typeface="Calibri"/>
                <a:cs typeface="Arial" panose="020B0604020202020204" pitchFamily="34" charset="0"/>
                <a:sym typeface="Calibri"/>
              </a:rPr>
              <a:t>What purpose does it serve in this lesson?</a:t>
            </a:r>
          </a:p>
          <a:p>
            <a:pPr marL="774700" indent="-457200">
              <a:spcBef>
                <a:spcPts val="0"/>
              </a:spcBef>
              <a:buClrTx/>
            </a:pPr>
            <a:endParaRPr lang="en-US" sz="2800" b="1" dirty="0" smtClean="0">
              <a:solidFill>
                <a:schemeClr val="accent4">
                  <a:lumMod val="75000"/>
                </a:schemeClr>
              </a:solidFill>
              <a:latin typeface="Arial" panose="020B0604020202020204" pitchFamily="34" charset="0"/>
              <a:ea typeface="Calibri"/>
              <a:cs typeface="Arial" panose="020B0604020202020204" pitchFamily="34" charset="0"/>
              <a:sym typeface="Calibri"/>
            </a:endParaRPr>
          </a:p>
          <a:p>
            <a:pPr marL="774700" indent="-457200">
              <a:spcBef>
                <a:spcPts val="0"/>
              </a:spcBef>
              <a:buClrTx/>
            </a:pPr>
            <a:r>
              <a:rPr lang="en-US" sz="2800" b="1" dirty="0" smtClean="0">
                <a:solidFill>
                  <a:schemeClr val="tx1"/>
                </a:solidFill>
                <a:latin typeface="Arial" panose="020B0604020202020204" pitchFamily="34" charset="0"/>
                <a:ea typeface="Calibri"/>
                <a:cs typeface="Arial" panose="020B0604020202020204" pitchFamily="34" charset="0"/>
                <a:sym typeface="Calibri"/>
              </a:rPr>
              <a:t>Focus </a:t>
            </a:r>
            <a:r>
              <a:rPr lang="en-US" sz="2800" b="1" dirty="0">
                <a:solidFill>
                  <a:schemeClr val="tx1"/>
                </a:solidFill>
                <a:latin typeface="Arial" panose="020B0604020202020204" pitchFamily="34" charset="0"/>
                <a:ea typeface="Calibri"/>
                <a:cs typeface="Arial" panose="020B0604020202020204" pitchFamily="34" charset="0"/>
                <a:sym typeface="Calibri"/>
              </a:rPr>
              <a:t>on the student thinking</a:t>
            </a:r>
          </a:p>
          <a:p>
            <a:pPr marL="1200150" lvl="1" indent="-457200">
              <a:spcBef>
                <a:spcPts val="640"/>
              </a:spcBef>
              <a:buClrTx/>
              <a:buSzPct val="100000"/>
              <a:buFont typeface="Arial" panose="020B0604020202020204" pitchFamily="34" charset="0"/>
              <a:buChar char="•"/>
            </a:pPr>
            <a:r>
              <a:rPr lang="en-US" sz="2800" dirty="0">
                <a:latin typeface="Arial" panose="020B0604020202020204" pitchFamily="34" charset="0"/>
                <a:ea typeface="Calibri"/>
                <a:cs typeface="Arial" panose="020B0604020202020204" pitchFamily="34" charset="0"/>
                <a:sym typeface="Calibri"/>
              </a:rPr>
              <a:t>How are they making sense of the mathematics?</a:t>
            </a:r>
          </a:p>
          <a:p>
            <a:pPr lvl="0">
              <a:spcBef>
                <a:spcPts val="0"/>
              </a:spcBef>
              <a:buClrTx/>
              <a:buFont typeface="Arial" panose="020B0604020202020204" pitchFamily="34" charset="0"/>
              <a:buChar char="•"/>
            </a:pPr>
            <a:endParaRP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457200" y="275165"/>
            <a:ext cx="8229600" cy="1143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4400" b="0" i="0" u="none" strike="noStrike" cap="none" dirty="0">
                <a:solidFill>
                  <a:srgbClr val="FFFFFF"/>
                </a:solidFill>
                <a:latin typeface="Arial"/>
                <a:ea typeface="Arial"/>
                <a:cs typeface="Arial"/>
                <a:sym typeface="Arial"/>
              </a:rPr>
              <a:t>Guiding Questions for Video</a:t>
            </a:r>
          </a:p>
        </p:txBody>
      </p:sp>
      <p:sp>
        <p:nvSpPr>
          <p:cNvPr id="345" name="Shape 345"/>
          <p:cNvSpPr txBox="1">
            <a:spLocks noGrp="1"/>
          </p:cNvSpPr>
          <p:nvPr>
            <p:ph type="body" idx="1"/>
          </p:nvPr>
        </p:nvSpPr>
        <p:spPr>
          <a:xfrm>
            <a:off x="457200" y="1659035"/>
            <a:ext cx="8229600" cy="4525499"/>
          </a:xfrm>
          <a:prstGeom prst="rect">
            <a:avLst/>
          </a:prstGeom>
          <a:noFill/>
          <a:ln>
            <a:noFill/>
          </a:ln>
        </p:spPr>
        <p:txBody>
          <a:bodyPr lIns="91425" tIns="91425" rIns="91425" bIns="91425" anchor="t" anchorCtr="0">
            <a:noAutofit/>
          </a:bodyPr>
          <a:lstStyle/>
          <a:p>
            <a:pPr marL="457200" marR="0" lvl="0" indent="-381000" algn="l" rtl="0">
              <a:lnSpc>
                <a:spcPct val="115000"/>
              </a:lnSpc>
              <a:spcBef>
                <a:spcPts val="0"/>
              </a:spcBef>
              <a:spcAft>
                <a:spcPts val="0"/>
              </a:spcAft>
              <a:buClr>
                <a:srgbClr val="000000"/>
              </a:buClr>
              <a:buSzPct val="100000"/>
              <a:buFont typeface="Arial"/>
              <a:buAutoNum type="arabicPeriod"/>
            </a:pPr>
            <a:r>
              <a:rPr lang="en-US" sz="2400" b="0" i="0" u="none" strike="noStrike" cap="none" dirty="0">
                <a:solidFill>
                  <a:srgbClr val="000000"/>
                </a:solidFill>
                <a:sym typeface="Arial"/>
              </a:rPr>
              <a:t>What moves do you see the teacher making to help promote a culture of thinking</a:t>
            </a:r>
            <a:r>
              <a:rPr lang="en-US" sz="2400" b="0" i="0" u="none" strike="noStrike" cap="none" dirty="0" smtClean="0">
                <a:solidFill>
                  <a:srgbClr val="000000"/>
                </a:solidFill>
                <a:sym typeface="Arial"/>
              </a:rPr>
              <a:t>?</a:t>
            </a:r>
            <a:endParaRPr sz="2400" dirty="0"/>
          </a:p>
          <a:p>
            <a:pPr marL="457200" marR="0" lvl="0" indent="-381000" algn="l" rtl="0">
              <a:lnSpc>
                <a:spcPct val="115000"/>
              </a:lnSpc>
              <a:spcBef>
                <a:spcPts val="0"/>
              </a:spcBef>
              <a:spcAft>
                <a:spcPts val="0"/>
              </a:spcAft>
              <a:buClr>
                <a:srgbClr val="000000"/>
              </a:buClr>
              <a:buSzPct val="100000"/>
              <a:buFont typeface="Arial"/>
              <a:buAutoNum type="arabicPeriod"/>
            </a:pPr>
            <a:r>
              <a:rPr lang="en-US" sz="2400" b="0" i="0" u="none" strike="noStrike" cap="none" dirty="0">
                <a:solidFill>
                  <a:srgbClr val="000000"/>
                </a:solidFill>
                <a:sym typeface="Arial"/>
              </a:rPr>
              <a:t>What do you see students saying or doing that relates </a:t>
            </a:r>
            <a:r>
              <a:rPr lang="en-US" sz="2400" b="0" i="0" u="none" strike="noStrike" cap="none" dirty="0" smtClean="0">
                <a:solidFill>
                  <a:srgbClr val="000000"/>
                </a:solidFill>
                <a:sym typeface="Arial"/>
              </a:rPr>
              <a:t>to a </a:t>
            </a:r>
            <a:r>
              <a:rPr lang="en-US" sz="2400" b="0" i="0" u="none" strike="noStrike" cap="none" dirty="0">
                <a:solidFill>
                  <a:srgbClr val="000000"/>
                </a:solidFill>
                <a:sym typeface="Arial"/>
              </a:rPr>
              <a:t>culture of thinking</a:t>
            </a:r>
            <a:r>
              <a:rPr lang="en-US" sz="2400" b="0" i="0" u="none" strike="noStrike" cap="none" dirty="0" smtClean="0">
                <a:solidFill>
                  <a:srgbClr val="000000"/>
                </a:solidFill>
                <a:sym typeface="Arial"/>
              </a:rPr>
              <a:t>?</a:t>
            </a:r>
            <a:endParaRPr sz="2400" dirty="0"/>
          </a:p>
          <a:p>
            <a:pPr marL="457200" marR="0" lvl="0" indent="-381000" algn="l" rtl="0">
              <a:lnSpc>
                <a:spcPct val="115000"/>
              </a:lnSpc>
              <a:spcBef>
                <a:spcPts val="0"/>
              </a:spcBef>
              <a:spcAft>
                <a:spcPts val="0"/>
              </a:spcAft>
              <a:buClr>
                <a:srgbClr val="000000"/>
              </a:buClr>
              <a:buSzPct val="100000"/>
              <a:buFont typeface="Arial"/>
              <a:buAutoNum type="arabicPeriod"/>
            </a:pPr>
            <a:r>
              <a:rPr lang="en-US" sz="2400" b="0" i="0" u="none" strike="noStrike" cap="none" dirty="0">
                <a:solidFill>
                  <a:srgbClr val="000000"/>
                </a:solidFill>
                <a:sym typeface="Arial"/>
              </a:rPr>
              <a:t>What norms may have been previously established in this class to support this interaction</a:t>
            </a:r>
            <a:r>
              <a:rPr lang="en-US" sz="2400" b="0" i="0" u="none" strike="noStrike" cap="none" dirty="0" smtClean="0">
                <a:solidFill>
                  <a:srgbClr val="000000"/>
                </a:solidFill>
                <a:sym typeface="Arial"/>
              </a:rPr>
              <a:t>? What evidence does the video provide?</a:t>
            </a:r>
            <a:endParaRPr lang="en-US" sz="2400" b="0" i="0" u="none" strike="noStrike" cap="none" dirty="0">
              <a:solidFill>
                <a:srgbClr val="000000"/>
              </a:solidFill>
              <a:sym typeface="Arial"/>
            </a:endParaRPr>
          </a:p>
          <a:p>
            <a:pPr marL="342900" marR="0" lvl="0" indent="-228600" algn="l" rtl="0">
              <a:lnSpc>
                <a:spcPct val="100000"/>
              </a:lnSpc>
              <a:spcBef>
                <a:spcPts val="0"/>
              </a:spcBef>
              <a:spcAft>
                <a:spcPts val="0"/>
              </a:spcAft>
              <a:buClr>
                <a:schemeClr val="dk1"/>
              </a:buClr>
              <a:buSzPct val="250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UConnWhite-Blu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Expo">
      <a:dk1>
        <a:srgbClr val="000000"/>
      </a:dk1>
      <a:lt1>
        <a:srgbClr val="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Expo">
      <a:dk1>
        <a:srgbClr val="000000"/>
      </a:dk1>
      <a:lt1>
        <a:srgbClr val="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3930</TotalTime>
  <Words>1712</Words>
  <Application>Microsoft Macintosh PowerPoint</Application>
  <PresentationFormat>On-screen Show (4:3)</PresentationFormat>
  <Paragraphs>241</Paragraphs>
  <Slides>34</Slides>
  <Notes>32</Notes>
  <HiddenSlides>2</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34</vt:i4>
      </vt:variant>
    </vt:vector>
  </HeadingPairs>
  <TitlesOfParts>
    <vt:vector size="48" baseType="lpstr">
      <vt:lpstr>Allerta</vt:lpstr>
      <vt:lpstr>Cabin</vt:lpstr>
      <vt:lpstr>Calibri</vt:lpstr>
      <vt:lpstr>Cambria</vt:lpstr>
      <vt:lpstr>Comic Sans MS</vt:lpstr>
      <vt:lpstr>Corsiva</vt:lpstr>
      <vt:lpstr>Libre Baskerville</vt:lpstr>
      <vt:lpstr>Noto Sans Symbols</vt:lpstr>
      <vt:lpstr>Times New Roman</vt:lpstr>
      <vt:lpstr>Arial</vt:lpstr>
      <vt:lpstr>UConnWhite-Blue</vt:lpstr>
      <vt:lpstr>1_Custom Design</vt:lpstr>
      <vt:lpstr>1_Custom Design</vt:lpstr>
      <vt:lpstr>Equation</vt:lpstr>
      <vt:lpstr>PowerPoint Presentation</vt:lpstr>
      <vt:lpstr>Opening Activity</vt:lpstr>
      <vt:lpstr>Opening Activity: Animal Populations Task</vt:lpstr>
      <vt:lpstr>Module Objectives</vt:lpstr>
      <vt:lpstr>Brainstorm</vt:lpstr>
      <vt:lpstr> Why watch videos? </vt:lpstr>
      <vt:lpstr>Video Set Up </vt:lpstr>
      <vt:lpstr> Tips </vt:lpstr>
      <vt:lpstr>Guiding Questions for Video</vt:lpstr>
      <vt:lpstr>Classroom Norms for Argumentation</vt:lpstr>
      <vt:lpstr>Debrief of Video</vt:lpstr>
      <vt:lpstr>Norms to Support A Culture of Thinking – Summary thoughts</vt:lpstr>
      <vt:lpstr>Shifting Gears to  Pedagogical Routines</vt:lpstr>
      <vt:lpstr>Brainstorm: Pedagogical Routines</vt:lpstr>
      <vt:lpstr>Brainstorm: Pedagogical Routines</vt:lpstr>
      <vt:lpstr>A Pedagogical Model to Support a Culture of Thinking </vt:lpstr>
      <vt:lpstr>Problem Solving Tasks: Why do tasks together? </vt:lpstr>
      <vt:lpstr>Let’s Begin... </vt:lpstr>
      <vt:lpstr>Talk Frame Routine </vt:lpstr>
      <vt:lpstr>Remember our Community Agreements</vt:lpstr>
      <vt:lpstr>PowerPoint Presentation</vt:lpstr>
      <vt:lpstr>Chain of Flowers  Pattern task </vt:lpstr>
      <vt:lpstr>Sharing Ideas with Whole Group</vt:lpstr>
      <vt:lpstr>The Take-Aways</vt:lpstr>
      <vt:lpstr>Reflecting on the Talk Frame Routine   </vt:lpstr>
      <vt:lpstr>How does the Talk Frame Routine support the Pedagogical Model for a Culture of Thinking?</vt:lpstr>
      <vt:lpstr>Talk Frame Routine </vt:lpstr>
      <vt:lpstr>Talk Fame Routine Template</vt:lpstr>
      <vt:lpstr>Bridging to Practice</vt:lpstr>
      <vt:lpstr>Bridging to Practice:  Talk Frame Routine Mini Lesson</vt:lpstr>
      <vt:lpstr>Remember the Talk Frame Routine </vt:lpstr>
      <vt:lpstr>Closure</vt:lpstr>
      <vt:lpstr>Reflecting on Norms in your own Practice</vt:lpstr>
      <vt:lpstr>Acknowledgements</vt:lpstr>
    </vt:vector>
  </TitlesOfParts>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Megan Staples</cp:lastModifiedBy>
  <cp:revision>108</cp:revision>
  <dcterms:modified xsi:type="dcterms:W3CDTF">2016-08-25T00:57:03Z</dcterms:modified>
</cp:coreProperties>
</file>