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31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59" r:id="rId12"/>
    <p:sldId id="286" r:id="rId13"/>
    <p:sldId id="287" r:id="rId14"/>
    <p:sldId id="288" r:id="rId15"/>
    <p:sldId id="292" r:id="rId16"/>
    <p:sldId id="269" r:id="rId17"/>
    <p:sldId id="294" r:id="rId18"/>
    <p:sldId id="271" r:id="rId19"/>
    <p:sldId id="270" r:id="rId20"/>
    <p:sldId id="272" r:id="rId21"/>
    <p:sldId id="273" r:id="rId22"/>
    <p:sldId id="289" r:id="rId23"/>
    <p:sldId id="290" r:id="rId24"/>
    <p:sldId id="285" r:id="rId25"/>
    <p:sldId id="274" r:id="rId26"/>
    <p:sldId id="280" r:id="rId27"/>
    <p:sldId id="295" r:id="rId28"/>
    <p:sldId id="293" r:id="rId29"/>
    <p:sldId id="282" r:id="rId3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ACC0EFA2-08CA-B941-AFC9-E32EF158C256}">
          <p14:sldIdLst>
            <p14:sldId id="256"/>
          </p14:sldIdLst>
        </p14:section>
        <p14:section name="Opening Activities" id="{B4CAF566-0407-374F-B352-107EF06B0F9B}">
          <p14:sldIdLst>
            <p14:sldId id="257"/>
          </p14:sldIdLst>
        </p14:section>
        <p14:section name="Community Agreements" id="{F2C38BD0-3E01-9C4A-9C7B-AF6989B7F630}">
          <p14:sldIdLst>
            <p14:sldId id="258"/>
          </p14:sldIdLst>
        </p14:section>
        <p14:section name="Mathematical Argumentation- Overview" id="{9455B62A-E668-EA4C-A434-6E41A0D41623}">
          <p14:sldIdLst>
            <p14:sldId id="260"/>
            <p14:sldId id="261"/>
            <p14:sldId id="262"/>
            <p14:sldId id="263"/>
            <p14:sldId id="264"/>
            <p14:sldId id="265"/>
            <p14:sldId id="259"/>
          </p14:sldIdLst>
        </p14:section>
        <p14:section name="Sum of Two Consecutive Integers-Activity 1.2" id="{9CE62576-DC39-2845-94B1-D6F86CE1BB0D}">
          <p14:sldIdLst>
            <p14:sldId id="286"/>
            <p14:sldId id="287"/>
          </p14:sldIdLst>
        </p14:section>
        <p14:section name="Student Work Samples-Activity 1.3" id="{5A5539C3-7943-234A-96F6-B3AEB5BE5EE7}">
          <p14:sldIdLst>
            <p14:sldId id="288"/>
            <p14:sldId id="292"/>
          </p14:sldIdLst>
        </p14:section>
        <p14:section name="Student Argument Slides" id="{2DE858B5-DD35-404C-A3F0-62974A4302AF}">
          <p14:sldIdLst>
            <p14:sldId id="269"/>
            <p14:sldId id="294"/>
            <p14:sldId id="271"/>
            <p14:sldId id="270"/>
            <p14:sldId id="272"/>
            <p14:sldId id="273"/>
          </p14:sldIdLst>
        </p14:section>
        <p14:section name="Structure of An Argument - Analyzing Activity 1.4" id="{4B2BB16B-6C02-584D-A738-84E276625C79}">
          <p14:sldIdLst>
            <p14:sldId id="289"/>
            <p14:sldId id="290"/>
            <p14:sldId id="285"/>
            <p14:sldId id="274"/>
          </p14:sldIdLst>
        </p14:section>
        <p14:section name="Bridging to Practice" id="{3CCA4B89-DA5B-3E4A-929D-B7498B5FB525}">
          <p14:sldIdLst>
            <p14:sldId id="280"/>
            <p14:sldId id="295"/>
          </p14:sldIdLst>
        </p14:section>
        <p14:section name="Closure" id="{B3C97CD5-4421-5549-9AF6-FC4071F459CE}">
          <p14:sldIdLst>
            <p14:sldId id="293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333"/>
    <p:restoredTop sz="83003" autoAdjust="0"/>
  </p:normalViewPr>
  <p:slideViewPr>
    <p:cSldViewPr snapToGrid="0" snapToObjects="1">
      <p:cViewPr varScale="1">
        <p:scale>
          <a:sx n="88" d="100"/>
          <a:sy n="88" d="100"/>
        </p:scale>
        <p:origin x="98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692426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06570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  <a:tabLst/>
              <a:defRPr/>
            </a:pPr>
            <a:r>
              <a:rPr lang="en-US" dirty="0"/>
              <a:t>Are they making viable mathematical arguments? Why</a:t>
            </a:r>
            <a:r>
              <a:rPr lang="en-US" baseline="0" dirty="0"/>
              <a:t> or why not?</a:t>
            </a:r>
            <a:endParaRPr lang="en-US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9341184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0886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150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4146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TO FACILITATORS:</a:t>
            </a:r>
          </a:p>
          <a:p>
            <a:r>
              <a:rPr lang="en-US" dirty="0"/>
              <a:t>You may choose to introduce the language of Claims, Warrants and Evidence now (see next slides) or at a later point. </a:t>
            </a:r>
          </a:p>
          <a:p>
            <a:r>
              <a:rPr lang="en-US" dirty="0"/>
              <a:t>Once introduced, ask participants to try  to use this language to make</a:t>
            </a:r>
            <a:r>
              <a:rPr lang="en-US" baseline="0" dirty="0"/>
              <a:t> sense of the strengths and weaknesses of the responses.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2090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341685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7468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2329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9814367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26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dirty="0"/>
              <a:t>See PD Facilitation</a:t>
            </a:r>
            <a:r>
              <a:rPr lang="en-US" baseline="0" dirty="0"/>
              <a:t> Guide for more information about potential Opening Activities</a:t>
            </a:r>
            <a:endParaRPr dirty="0"/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052208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04467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We draw the language of</a:t>
            </a:r>
            <a:r>
              <a:rPr lang="en-US" baseline="0" dirty="0" smtClean="0"/>
              <a:t> claims, warrants and evidence from </a:t>
            </a:r>
            <a:r>
              <a:rPr lang="en-US" baseline="0" dirty="0" err="1" smtClean="0"/>
              <a:t>Toulmin</a:t>
            </a:r>
            <a:r>
              <a:rPr lang="en-US" baseline="0" dirty="0" smtClean="0"/>
              <a:t> (1958),</a:t>
            </a:r>
            <a:r>
              <a:rPr lang="en-US" i="1" baseline="0" dirty="0" smtClean="0"/>
              <a:t> The Structure of Arguments.</a:t>
            </a:r>
            <a:endParaRPr i="1" dirty="0"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2120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45280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6" name="Shape 22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 lang="en-US"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3723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dirty="0" smtClean="0"/>
              <a:t>See</a:t>
            </a:r>
            <a:r>
              <a:rPr lang="en-US" baseline="0" dirty="0" smtClean="0"/>
              <a:t> PD guide for suggestions on Bridging-to-Practice activity(s) </a:t>
            </a:r>
            <a:r>
              <a:rPr lang="en-US" baseline="0" smtClean="0"/>
              <a:t>for PLC and Workshop formats.</a:t>
            </a:r>
            <a:endParaRPr lang="en-US" dirty="0"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0202975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dirty="0" smtClean="0"/>
              <a:t>Purposes adapted from http://</a:t>
            </a:r>
            <a:r>
              <a:rPr lang="en-US" dirty="0" err="1" smtClean="0"/>
              <a:t>edglossary.org</a:t>
            </a:r>
            <a:r>
              <a:rPr lang="en-US" dirty="0" smtClean="0"/>
              <a:t>/protocols/ </a:t>
            </a:r>
            <a:endParaRPr lang="en-US" dirty="0"/>
          </a:p>
        </p:txBody>
      </p:sp>
      <p:sp>
        <p:nvSpPr>
          <p:cNvPr id="274" name="Shape 27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740868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688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  <a:tabLst/>
              <a:defRPr/>
            </a:pPr>
            <a:r>
              <a:rPr lang="en-US" sz="14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Purpose:</a:t>
            </a:r>
            <a:r>
              <a:rPr lang="en-US" sz="1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set the ground rules that will help us stay focused on the important work we are about to engage in.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US" dirty="0"/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US" dirty="0"/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dirty="0"/>
              <a:t>MATERIALS NEEDED: 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dirty="0"/>
              <a:t>tape, sentence strips, markers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US" dirty="0"/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85768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Consider discussing how mathematical argumentation might be a valuable activity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mathematics classroom. [Time is also allocated to discuss the purposes of argumentation in the classroom in Module 2.]</a:t>
            </a: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9841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6586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endParaRPr lang="en-US" dirty="0"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079842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dirty="0"/>
          </a:p>
        </p:txBody>
      </p:sp>
      <p:sp>
        <p:nvSpPr>
          <p:cNvPr id="133" name="Shape 1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7682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MODULE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1: </a:t>
            </a: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emphasis on what a mathematical argument is.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dirty="0"/>
          </a:p>
        </p:txBody>
      </p:sp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09493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lang="en-US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98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 err="1"/>
              <a:t>Brigning</a:t>
            </a:r>
            <a:r>
              <a:rPr lang="en-US" dirty="0"/>
              <a:t> Math Practices-Module1</a:t>
            </a:r>
            <a:endParaRPr dirty="0"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51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282" y="-193046"/>
            <a:ext cx="452543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825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61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86831" y="101884"/>
            <a:ext cx="8584764" cy="14293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1247066" y="895699"/>
            <a:ext cx="4440068" cy="60197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825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61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 err="1"/>
              <a:t>Brigning</a:t>
            </a:r>
            <a:r>
              <a:rPr lang="en-US" dirty="0"/>
              <a:t> Math Practices-Module1</a:t>
            </a:r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2751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659035"/>
            <a:ext cx="8229600" cy="45254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571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61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Bridging Math Practices-Module 1</a:t>
            </a:r>
            <a:endParaRPr dirty="0"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51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59035"/>
            <a:ext cx="4038598" cy="45254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88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31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59035"/>
            <a:ext cx="4038598" cy="45254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190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61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51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534583"/>
            <a:ext cx="4040187" cy="6413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457200" y="2175933"/>
            <a:ext cx="4040187" cy="394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571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4645026" y="1534583"/>
            <a:ext cx="4041773" cy="6413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4645026" y="2175933"/>
            <a:ext cx="4041773" cy="394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5715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61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61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2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1649956"/>
            <a:ext cx="5111750" cy="44756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635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698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756788"/>
            <a:ext cx="3008313" cy="4368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61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72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pic" idx="2"/>
          </p:nvPr>
        </p:nvSpPr>
        <p:spPr>
          <a:xfrm>
            <a:off x="1792288" y="1721175"/>
            <a:ext cx="5486399" cy="3007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792288" y="5367867"/>
            <a:ext cx="5486399" cy="80433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61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825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595959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alibri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 err="1"/>
              <a:t>Brigning</a:t>
            </a:r>
            <a:r>
              <a:rPr lang="en-US" dirty="0"/>
              <a:t> Math Practices-Module1</a:t>
            </a:r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-34325" y="0"/>
            <a:ext cx="9178323" cy="1600198"/>
          </a:xfrm>
          <a:prstGeom prst="rect">
            <a:avLst/>
          </a:prstGeom>
          <a:solidFill>
            <a:srgbClr val="100E2F"/>
          </a:solidFill>
          <a:ln w="9525" cap="flat" cmpd="sng">
            <a:solidFill>
              <a:srgbClr val="FABD1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51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659035"/>
            <a:ext cx="8229600" cy="45254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825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27" name="Shape 27"/>
          <p:cNvSpPr txBox="1"/>
          <p:nvPr/>
        </p:nvSpPr>
        <p:spPr>
          <a:xfrm>
            <a:off x="344215" y="6510239"/>
            <a:ext cx="1507432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endParaRPr lang="en-US" sz="14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 txBox="1"/>
          <p:nvPr/>
        </p:nvSpPr>
        <p:spPr>
          <a:xfrm>
            <a:off x="3074210" y="6507262"/>
            <a:ext cx="2694386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r>
              <a:rPr lang="en-US" sz="1400" b="0" i="0" u="none" strike="noStrike" cap="none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Bridging Math Practices-</a:t>
            </a:r>
            <a:r>
              <a:rPr lang="en-US" sz="1400" b="0" i="0" u="none" strike="noStrike" cap="none" baseline="0" dirty="0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Module1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ct val="25000"/>
              <a:buFont typeface="Calibri"/>
              <a:buNone/>
            </a:pPr>
            <a:endParaRPr lang="en-US" sz="1400" b="0" i="0" u="none" strike="noStrike" cap="none" dirty="0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xkbQDEXJy2k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 rotWithShape="1">
          <a:blip r:embed="rId3">
            <a:alphaModFix/>
          </a:blip>
          <a:srcRect l="-1319" t="18072" r="1320" b="11880"/>
          <a:stretch/>
        </p:blipFill>
        <p:spPr>
          <a:xfrm>
            <a:off x="834151" y="1617299"/>
            <a:ext cx="7140223" cy="4185158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Shape 79"/>
          <p:cNvSpPr txBox="1"/>
          <p:nvPr/>
        </p:nvSpPr>
        <p:spPr>
          <a:xfrm>
            <a:off x="457200" y="633275"/>
            <a:ext cx="85216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07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Module 1: What is Argumentation?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457200" y="579656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FBFBF"/>
              </a:buClr>
              <a:buSzPct val="25000"/>
              <a:buFont typeface="Arial"/>
              <a:buNone/>
            </a:pPr>
            <a:endParaRPr lang="en-US" sz="1400" b="0" i="0" u="none" strike="noStrike" cap="none" dirty="0">
              <a:solidFill>
                <a:srgbClr val="BFBFB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Bridging Math Practices-Module 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" y="6094741"/>
            <a:ext cx="2933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Bridging Math Practices</a:t>
            </a:r>
          </a:p>
          <a:p>
            <a:r>
              <a:rPr lang="en-US" dirty="0">
                <a:solidFill>
                  <a:schemeClr val="bg1"/>
                </a:solidFill>
              </a:rPr>
              <a:t>Math-Science Partnership Grant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Let’s take a look… 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3057525"/>
            <a:ext cx="8229600" cy="30686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dirty="0"/>
              <a:t>Abbott &amp; Costello: 7 x 13 = 28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sng" strike="noStrike" cap="none" dirty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https://www.youtube.com/watch?v=xkbQDEXJy2k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1358156" y="1659667"/>
            <a:ext cx="6427800" cy="428579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742950" lvl="1" indent="-28575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59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</a:p>
          <a:p>
            <a:pPr marL="57150" indent="0">
              <a:spcBef>
                <a:spcPts val="777"/>
              </a:spcBef>
              <a:buClr>
                <a:schemeClr val="folHlink"/>
              </a:buClr>
              <a:buSzPct val="25000"/>
              <a:buNone/>
            </a:pPr>
            <a:r>
              <a:rPr lang="en-US" sz="3884" i="1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3884" i="1" dirty="0">
                <a:solidFill>
                  <a:schemeClr val="accent4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you add any </a:t>
            </a:r>
            <a:r>
              <a:rPr lang="en-US" sz="3884" i="1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two consecutive </a:t>
            </a:r>
            <a:r>
              <a:rPr lang="en-US" sz="3884" i="1" dirty="0">
                <a:solidFill>
                  <a:schemeClr val="accent4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numbers, the answer is always odd.</a:t>
            </a:r>
          </a:p>
          <a:p>
            <a:pPr marL="742950" lvl="1" indent="-285750">
              <a:spcBef>
                <a:spcPts val="518"/>
              </a:spcBef>
              <a:buClr>
                <a:schemeClr val="dk1"/>
              </a:buClr>
              <a:buSzPct val="25000"/>
              <a:buNone/>
            </a:pPr>
            <a:endParaRPr sz="259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18"/>
              </a:spcBef>
              <a:buClr>
                <a:schemeClr val="dk1"/>
              </a:buClr>
              <a:buSzPct val="25000"/>
              <a:buNone/>
            </a:pPr>
            <a:r>
              <a:rPr lang="en-US" sz="26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Is this statement true or false? </a:t>
            </a:r>
          </a:p>
          <a:p>
            <a:pPr marL="0" indent="0">
              <a:spcBef>
                <a:spcPts val="518"/>
              </a:spcBef>
              <a:buClr>
                <a:schemeClr val="dk1"/>
              </a:buClr>
              <a:buSzPct val="25000"/>
              <a:buNone/>
            </a:pPr>
            <a:r>
              <a:rPr lang="en-US" sz="26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Write a mathematical argument to support your claim.</a:t>
            </a:r>
          </a:p>
        </p:txBody>
      </p:sp>
      <p:sp>
        <p:nvSpPr>
          <p:cNvPr id="154" name="Shape 154"/>
          <p:cNvSpPr txBox="1"/>
          <p:nvPr/>
        </p:nvSpPr>
        <p:spPr>
          <a:xfrm>
            <a:off x="1407041" y="592889"/>
            <a:ext cx="5829300" cy="9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1">
              <a:buClr>
                <a:schemeClr val="accent2"/>
              </a:buClr>
              <a:buSzPct val="25000"/>
            </a:pPr>
            <a:r>
              <a:rPr lang="en-US" sz="4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Your Turn...</a:t>
            </a:r>
          </a:p>
        </p:txBody>
      </p:sp>
    </p:spTree>
    <p:extLst>
      <p:ext uri="{BB962C8B-B14F-4D97-AF65-F5344CB8AC3E}">
        <p14:creationId xmlns:p14="http://schemas.microsoft.com/office/powerpoint/2010/main" val="89568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1358156" y="1659667"/>
            <a:ext cx="6427800" cy="4285799"/>
          </a:xfrm>
          <a:prstGeom prst="rect">
            <a:avLst/>
          </a:prstGeom>
          <a:noFill/>
          <a:ln>
            <a:noFill/>
          </a:ln>
        </p:spPr>
        <p:txBody>
          <a:bodyPr vert="horz" lIns="91425" tIns="45700" rIns="91425" bIns="45700" rtlCol="0" anchor="t" anchorCtr="0">
            <a:noAutofit/>
          </a:bodyPr>
          <a:lstStyle/>
          <a:p>
            <a:pPr marL="742950" lvl="1" indent="-285750">
              <a:spcBef>
                <a:spcPts val="0"/>
              </a:spcBef>
              <a:buClr>
                <a:schemeClr val="dk1"/>
              </a:buClr>
              <a:buSzPct val="25000"/>
              <a:buNone/>
            </a:pPr>
            <a:r>
              <a:rPr lang="en-US" sz="259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</a:t>
            </a:r>
          </a:p>
          <a:p>
            <a:pPr marL="14288" indent="0">
              <a:spcBef>
                <a:spcPts val="777"/>
              </a:spcBef>
              <a:buClr>
                <a:schemeClr val="folHlink"/>
              </a:buClr>
              <a:buSzPct val="25000"/>
              <a:buNone/>
            </a:pPr>
            <a:r>
              <a:rPr lang="en-US" sz="3884" i="1" dirty="0" smtClean="0">
                <a:solidFill>
                  <a:schemeClr val="accent4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When </a:t>
            </a:r>
            <a:r>
              <a:rPr lang="en-US" sz="3884" i="1" dirty="0">
                <a:solidFill>
                  <a:schemeClr val="accent4">
                    <a:lumMod val="50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you add any two consecutive numbers, the answer is always odd.</a:t>
            </a:r>
          </a:p>
          <a:p>
            <a:pPr marL="742950" lvl="1" indent="-285750">
              <a:spcBef>
                <a:spcPts val="518"/>
              </a:spcBef>
              <a:buClr>
                <a:schemeClr val="dk1"/>
              </a:buClr>
              <a:buSzPct val="25000"/>
              <a:buNone/>
            </a:pPr>
            <a:endParaRPr sz="259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indent="0">
              <a:spcBef>
                <a:spcPts val="518"/>
              </a:spcBef>
              <a:buClr>
                <a:schemeClr val="dk1"/>
              </a:buClr>
              <a:buSzPct val="25000"/>
              <a:buNone/>
            </a:pPr>
            <a:r>
              <a:rPr lang="en-US" sz="2600" dirty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Share your arguments with your group.</a:t>
            </a:r>
          </a:p>
          <a:p>
            <a:pPr marL="0" indent="0">
              <a:spcBef>
                <a:spcPts val="518"/>
              </a:spcBef>
              <a:buClr>
                <a:schemeClr val="dk1"/>
              </a:buClr>
              <a:buSzPct val="25000"/>
              <a:buNone/>
            </a:pPr>
            <a:r>
              <a:rPr lang="en-US" sz="2600" dirty="0">
                <a:latin typeface="Trebuchet MS"/>
                <a:ea typeface="Trebuchet MS"/>
                <a:cs typeface="Trebuchet MS"/>
                <a:sym typeface="Trebuchet MS"/>
              </a:rPr>
              <a:t>What similarities and differences do you notice?</a:t>
            </a:r>
            <a:endParaRPr lang="en-US" sz="2600" dirty="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1407041" y="592889"/>
            <a:ext cx="5829300" cy="94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1">
              <a:buClr>
                <a:schemeClr val="accent2"/>
              </a:buClr>
              <a:buSzPct val="25000"/>
            </a:pPr>
            <a:r>
              <a:rPr lang="en-US" sz="4400" b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Your Turn...</a:t>
            </a:r>
          </a:p>
        </p:txBody>
      </p:sp>
    </p:spTree>
    <p:extLst>
      <p:ext uri="{BB962C8B-B14F-4D97-AF65-F5344CB8AC3E}">
        <p14:creationId xmlns:p14="http://schemas.microsoft.com/office/powerpoint/2010/main" val="3945405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1143000" y="390527"/>
            <a:ext cx="6858000" cy="990599"/>
          </a:xfrm>
          <a:prstGeom prst="rect">
            <a:avLst/>
          </a:prstGeom>
          <a:noFill/>
          <a:ln>
            <a:noFill/>
          </a:ln>
        </p:spPr>
        <p:txBody>
          <a:bodyPr vert="horz" lIns="91425" tIns="91425" rIns="91425" bIns="91425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</a:pPr>
            <a:r>
              <a:rPr lang="en-US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Structure of an Argument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409684" y="1651886"/>
            <a:ext cx="4324634" cy="1145906"/>
            <a:chOff x="1688910" y="1651886"/>
            <a:chExt cx="5766179" cy="1145906"/>
          </a:xfrm>
        </p:grpSpPr>
        <p:sp>
          <p:nvSpPr>
            <p:cNvPr id="2" name="Rounded Rectangle 1"/>
            <p:cNvSpPr/>
            <p:nvPr/>
          </p:nvSpPr>
          <p:spPr>
            <a:xfrm>
              <a:off x="1688910" y="1651886"/>
              <a:ext cx="5766179" cy="114590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 flipH="1">
              <a:off x="1688910" y="1666656"/>
              <a:ext cx="575935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Arial Black" panose="020B0A04020102020204" pitchFamily="34" charset="0"/>
                  <a:cs typeface="Aharoni" panose="02010803020104030203" pitchFamily="2" charset="-79"/>
                </a:rPr>
                <a:t>WHAT?</a:t>
              </a:r>
            </a:p>
            <a:p>
              <a:pPr algn="ctr"/>
              <a:r>
                <a:rPr lang="en-US" sz="2000" dirty="0">
                  <a:latin typeface="Arial Black" panose="020B0A04020102020204" pitchFamily="34" charset="0"/>
                  <a:cs typeface="Aharoni" panose="02010803020104030203" pitchFamily="2" charset="-79"/>
                </a:rPr>
                <a:t>What is your response?</a:t>
              </a: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1367339" y="4533837"/>
            <a:ext cx="3002507" cy="19647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What mathematical WORK related to the problem will support your response?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84394" y="4533837"/>
            <a:ext cx="3002507" cy="19647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What mathematical RULES will support your work and your response?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20924" y="2913499"/>
            <a:ext cx="5424985" cy="138175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Black" panose="020B0A04020102020204" pitchFamily="34" charset="0"/>
                <a:cs typeface="Aharoni" panose="02010803020104030203" pitchFamily="2" charset="-79"/>
              </a:rPr>
              <a:t>WHY? / HOW?</a:t>
            </a:r>
          </a:p>
          <a:p>
            <a:pPr algn="ctr"/>
            <a:r>
              <a:rPr lang="en-US" sz="2000" dirty="0">
                <a:latin typeface="Arial Black" panose="020B0A04020102020204" pitchFamily="34" charset="0"/>
                <a:cs typeface="Aharoni" panose="02010803020104030203" pitchFamily="2" charset="-79"/>
              </a:rPr>
              <a:t>Why is this true? How do you know this is true?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533920" y="4023998"/>
            <a:ext cx="556997" cy="90038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98899" y="4088995"/>
            <a:ext cx="536525" cy="8341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193275" y="5161715"/>
            <a:ext cx="76768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484115" y="3275112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95004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You have 4 sample student responses to the Consecutive Sums Task.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For each student argument: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/>
          </a:p>
          <a:p>
            <a:pPr marL="457200" lvl="0" indent="-457200">
              <a:spcBef>
                <a:spcPts val="0"/>
              </a:spcBef>
              <a:buClrTx/>
              <a:buSzTx/>
              <a:buAutoNum type="arabicParenBoth"/>
            </a:pPr>
            <a:r>
              <a:rPr lang="en-US" sz="2400" dirty="0"/>
              <a:t>Discuss the student’s argument. </a:t>
            </a:r>
          </a:p>
          <a:p>
            <a:pPr marL="457200" lvl="0" indent="-457200">
              <a:spcBef>
                <a:spcPts val="0"/>
              </a:spcBef>
              <a:buClrTx/>
              <a:buSzTx/>
              <a:buAutoNum type="arabicParenBoth"/>
            </a:pPr>
            <a:r>
              <a:rPr lang="en-US" sz="2400" dirty="0"/>
              <a:t>Determine if the argument shows the claim is true.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5165"/>
            <a:ext cx="8229600" cy="1143000"/>
          </a:xfrm>
        </p:spPr>
        <p:txBody>
          <a:bodyPr/>
          <a:lstStyle/>
          <a:p>
            <a:r>
              <a:rPr lang="en-US" dirty="0"/>
              <a:t>Analyzing Student Arguments on the Consecutive Sums Task</a:t>
            </a:r>
          </a:p>
        </p:txBody>
      </p:sp>
    </p:spTree>
    <p:extLst>
      <p:ext uri="{BB962C8B-B14F-4D97-AF65-F5344CB8AC3E}">
        <p14:creationId xmlns:p14="http://schemas.microsoft.com/office/powerpoint/2010/main" val="942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533400" y="279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1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When you add any two consecutive numbers, the answer is always odd.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897262" y="1792938"/>
            <a:ext cx="3086700" cy="76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1" u="sng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Calibri"/>
              </a:rPr>
              <a:t>Micah</a:t>
            </a:r>
            <a:r>
              <a:rPr lang="en-US" sz="2400" b="0" i="1" u="sng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Arial"/>
              </a:rPr>
              <a:t>’</a:t>
            </a:r>
            <a:r>
              <a:rPr lang="en-US" sz="2400" b="0" i="1" u="sng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Calibri"/>
              </a:rPr>
              <a:t>s Response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Calibri"/>
              </a:rPr>
              <a:t>	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897262" y="2334285"/>
            <a:ext cx="4344900" cy="3662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and 6 are consecutive numbers, and 5 + 6 = 11 and 11 is an odd number.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 and 13 are consecutive numbers, and 12 + 13 = 25 and 25 is an odd number.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1240 and 1241 are consecutive numbers, and 1240 +1241 = 2481 and 2481 is an odd number.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That’s how I know that no matter what two consecutive numbers you add, the answer will always be an odd number.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533400" y="2794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Example – Analyzing the Structure</a:t>
            </a:r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884562" y="1792938"/>
            <a:ext cx="3086700" cy="76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1" u="sng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Calibri"/>
              </a:rPr>
              <a:t>Micah</a:t>
            </a:r>
            <a:r>
              <a:rPr lang="en-US" sz="2400" b="0" i="1" u="sng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Arial"/>
              </a:rPr>
              <a:t>’</a:t>
            </a:r>
            <a:r>
              <a:rPr lang="en-US" sz="2400" b="0" i="1" u="sng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Calibri"/>
              </a:rPr>
              <a:t>s Response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Calibri"/>
              </a:rPr>
              <a:t>	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Shape 180"/>
          <p:cNvSpPr txBox="1"/>
          <p:nvPr/>
        </p:nvSpPr>
        <p:spPr>
          <a:xfrm>
            <a:off x="859162" y="2334285"/>
            <a:ext cx="4344900" cy="3662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and 6 are consecutive numbers, and 5 + 6 = 11 and 11 is an odd number.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 and 13 are consecutive numbers, and 12 + 13 = 25 and 25 is an odd number.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1240 and 1241 are consecutive numbers, and 1240 +1241 = 2481 and 2481 is an odd number.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That’s how I know that </a:t>
            </a:r>
            <a:r>
              <a:rPr lang="en-US" sz="2000" b="0" i="0" u="sng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matter what two consecutive numbers you add, the answer will always be an odd number.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439247" y="2308885"/>
            <a:ext cx="3189941" cy="143911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Lucida Bright" charset="0"/>
              </a:rPr>
              <a:t>Evidence</a:t>
            </a:r>
          </a:p>
          <a:p>
            <a:pPr algn="ctr"/>
            <a:r>
              <a:rPr lang="en-US" sz="2200" dirty="0">
                <a:latin typeface="Lucida Bright" charset="0"/>
              </a:rPr>
              <a:t>3 examples that fit </a:t>
            </a:r>
          </a:p>
          <a:p>
            <a:pPr algn="ctr"/>
            <a:r>
              <a:rPr lang="en-US" sz="2200" dirty="0">
                <a:latin typeface="Lucida Bright" charset="0"/>
              </a:rPr>
              <a:t>the criterion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862425" y="3912134"/>
            <a:ext cx="3112100" cy="181711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Lucida Bright" charset="0"/>
              </a:rPr>
              <a:t>Warrant</a:t>
            </a:r>
          </a:p>
          <a:p>
            <a:pPr algn="ctr"/>
            <a:r>
              <a:rPr lang="en-US" sz="2200" dirty="0">
                <a:latin typeface="Lucida Bright" charset="0"/>
              </a:rPr>
              <a:t> (implicit) because if it </a:t>
            </a:r>
          </a:p>
          <a:p>
            <a:pPr algn="ctr"/>
            <a:r>
              <a:rPr lang="en-US" sz="2200" dirty="0">
                <a:latin typeface="Lucida Bright" charset="0"/>
              </a:rPr>
              <a:t>works for 3 of them, </a:t>
            </a:r>
          </a:p>
          <a:p>
            <a:pPr algn="ctr"/>
            <a:r>
              <a:rPr lang="en-US" sz="2200" dirty="0">
                <a:latin typeface="Lucida Bright" charset="0"/>
              </a:rPr>
              <a:t>it will work for all</a:t>
            </a: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5540101" y="4456412"/>
            <a:ext cx="452718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5540101" y="3875000"/>
            <a:ext cx="0" cy="177351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439247" y="5799225"/>
            <a:ext cx="2106706" cy="73809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dirty="0">
                <a:latin typeface="Lucida Bright" charset="0"/>
              </a:rPr>
              <a:t>Claim</a:t>
            </a:r>
          </a:p>
        </p:txBody>
      </p:sp>
      <p:sp>
        <p:nvSpPr>
          <p:cNvPr id="10" name="Right Brace 9"/>
          <p:cNvSpPr/>
          <p:nvPr/>
        </p:nvSpPr>
        <p:spPr>
          <a:xfrm>
            <a:off x="4659417" y="2389238"/>
            <a:ext cx="693269" cy="2768323"/>
          </a:xfrm>
          <a:prstGeom prst="rightBrace">
            <a:avLst>
              <a:gd name="adj1" fmla="val 35811"/>
              <a:gd name="adj2" fmla="val 32987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54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533400" y="3303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When you add any two consecutive numbers, the answer is always odd.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066800" y="1473387"/>
            <a:ext cx="31623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1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1" u="sng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Calibri"/>
              </a:rPr>
              <a:t>Roland’s Response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 txBox="1"/>
          <p:nvPr/>
        </p:nvSpPr>
        <p:spPr>
          <a:xfrm>
            <a:off x="1322200" y="2549150"/>
            <a:ext cx="6970152" cy="117570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F271C"/>
              </a:buClr>
              <a:buSzPct val="25000"/>
              <a:buFont typeface="Arial"/>
              <a:buNone/>
            </a:pPr>
            <a:r>
              <a:rPr lang="en-US" sz="2200" b="0" i="0" u="none" strike="noStrike" cap="none">
                <a:solidFill>
                  <a:srgbClr val="4F271C"/>
                </a:solidFill>
                <a:latin typeface="Arial"/>
                <a:ea typeface="Arial"/>
                <a:cs typeface="Arial"/>
                <a:sym typeface="Arial"/>
              </a:rPr>
              <a:t>The answer is always odd.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A number      +      The next number    =</a:t>
            </a:r>
          </a:p>
        </p:txBody>
      </p:sp>
      <p:pic>
        <p:nvPicPr>
          <p:cNvPr id="197" name="Shape 1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25179" y="3868519"/>
            <a:ext cx="1798076" cy="77827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98" name="Shape 198"/>
          <p:cNvGrpSpPr/>
          <p:nvPr/>
        </p:nvGrpSpPr>
        <p:grpSpPr>
          <a:xfrm>
            <a:off x="3511179" y="3868519"/>
            <a:ext cx="2363695" cy="763115"/>
            <a:chOff x="3780117" y="4167339"/>
            <a:chExt cx="2363695" cy="763115"/>
          </a:xfrm>
        </p:grpSpPr>
        <p:pic>
          <p:nvPicPr>
            <p:cNvPr id="199" name="Shape 199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780117" y="4167339"/>
              <a:ext cx="1763059" cy="76311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0" name="Shape 200"/>
            <p:cNvPicPr preferRelativeResize="0"/>
            <p:nvPr/>
          </p:nvPicPr>
          <p:blipFill rotWithShape="1">
            <a:blip r:embed="rId3">
              <a:alphaModFix/>
            </a:blip>
            <a:srcRect b="52874"/>
            <a:stretch/>
          </p:blipFill>
          <p:spPr>
            <a:xfrm>
              <a:off x="4380753" y="4182496"/>
              <a:ext cx="1763059" cy="35962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1" name="Shape 201"/>
          <p:cNvGrpSpPr/>
          <p:nvPr/>
        </p:nvGrpSpPr>
        <p:grpSpPr>
          <a:xfrm>
            <a:off x="1066800" y="5286299"/>
            <a:ext cx="4161773" cy="792235"/>
            <a:chOff x="4873810" y="5187674"/>
            <a:chExt cx="4161773" cy="792235"/>
          </a:xfrm>
        </p:grpSpPr>
        <p:pic>
          <p:nvPicPr>
            <p:cNvPr id="202" name="Shape 202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4873810" y="5201637"/>
              <a:ext cx="1798076" cy="77827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3" name="Shape 203"/>
            <p:cNvGrpSpPr/>
            <p:nvPr/>
          </p:nvGrpSpPr>
          <p:grpSpPr>
            <a:xfrm>
              <a:off x="6671888" y="5187674"/>
              <a:ext cx="2363695" cy="763115"/>
              <a:chOff x="3780117" y="4167339"/>
              <a:chExt cx="2363695" cy="763115"/>
            </a:xfrm>
          </p:grpSpPr>
          <p:pic>
            <p:nvPicPr>
              <p:cNvPr id="204" name="Shape 204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3780117" y="4167339"/>
                <a:ext cx="1763059" cy="76311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05" name="Shape 205"/>
              <p:cNvPicPr preferRelativeResize="0"/>
              <p:nvPr/>
            </p:nvPicPr>
            <p:blipFill rotWithShape="1">
              <a:blip r:embed="rId3">
                <a:alphaModFix/>
              </a:blip>
              <a:srcRect b="52874"/>
              <a:stretch/>
            </p:blipFill>
            <p:spPr>
              <a:xfrm>
                <a:off x="4380753" y="4182496"/>
                <a:ext cx="1763059" cy="359622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206" name="Shape 206"/>
          <p:cNvSpPr txBox="1"/>
          <p:nvPr/>
        </p:nvSpPr>
        <p:spPr>
          <a:xfrm>
            <a:off x="2067863" y="4775298"/>
            <a:ext cx="2560073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 odd number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Shape 207"/>
          <p:cNvSpPr/>
          <p:nvPr/>
        </p:nvSpPr>
        <p:spPr>
          <a:xfrm>
            <a:off x="5598247" y="5057624"/>
            <a:ext cx="3545753" cy="110799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There’s always one left over when you put them together, so it’s odd.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1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When you add any two consecutive numbers, the answer is always odd.</a:t>
            </a:r>
          </a:p>
        </p:txBody>
      </p:sp>
      <p:sp>
        <p:nvSpPr>
          <p:cNvPr id="187" name="Shape 187"/>
          <p:cNvSpPr/>
          <p:nvPr/>
        </p:nvSpPr>
        <p:spPr>
          <a:xfrm>
            <a:off x="533400" y="1820575"/>
            <a:ext cx="3048000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69900" marR="0" lvl="0" indent="-469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1" u="none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Calibri"/>
              </a:rPr>
              <a:t> </a:t>
            </a:r>
            <a:r>
              <a:rPr lang="en-US" sz="2400" b="0" i="1" u="sng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Calibri"/>
              </a:rPr>
              <a:t>Angel</a:t>
            </a:r>
            <a:r>
              <a:rPr lang="en-US" sz="2400" b="0" i="1" u="sng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Arial"/>
              </a:rPr>
              <a:t>’</a:t>
            </a:r>
            <a:r>
              <a:rPr lang="en-US" sz="2400" b="0" i="1" u="sng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Calibri"/>
              </a:rPr>
              <a:t>s Response</a:t>
            </a:r>
            <a:r>
              <a:rPr lang="en-US" sz="2400" b="0" i="1" u="none" strike="noStrike" cap="none" dirty="0">
                <a:solidFill>
                  <a:schemeClr val="dk1"/>
                </a:solidFill>
                <a:latin typeface="Calibri" charset="0"/>
                <a:ea typeface="Calibri" charset="0"/>
                <a:cs typeface="Calibri" charset="0"/>
                <a:sym typeface="Calibri"/>
              </a:rPr>
              <a:t>	</a:t>
            </a:r>
          </a:p>
          <a:p>
            <a:pPr marL="469900" marR="0" lvl="0" indent="-469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69900" marR="0" lvl="0" indent="-469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 txBox="1"/>
          <p:nvPr/>
        </p:nvSpPr>
        <p:spPr>
          <a:xfrm>
            <a:off x="533399" y="2514600"/>
            <a:ext cx="6819901" cy="3721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Narrow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Consecutive numbers go even, odd, even, odd, and so on. So if you take any two consecutive numbers, you will always get one even and one odd number.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Narrow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And we know that when you add any even number with any odd number the answer is always odd.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 Narrow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rPr>
              <a:t>That’s how I know that no matter what two consecutive numbers you add, the answer will always be an odd number.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2657978"/>
            <a:ext cx="8229600" cy="3221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 dirty="0"/>
              <a:t>Consecutive numbers are </a:t>
            </a:r>
            <a:r>
              <a:rPr lang="en-US" sz="2200" i="1" dirty="0"/>
              <a:t>n</a:t>
            </a:r>
            <a:r>
              <a:rPr lang="en-US" sz="2200" dirty="0"/>
              <a:t> and </a:t>
            </a:r>
            <a:r>
              <a:rPr lang="en-US" sz="2200" i="1" dirty="0"/>
              <a:t>n</a:t>
            </a:r>
            <a:r>
              <a:rPr lang="en-US" sz="2200" dirty="0"/>
              <a:t>+1.</a:t>
            </a:r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 dirty="0"/>
              <a:t>Add the two numbers: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200" i="1" dirty="0"/>
              <a:t>n</a:t>
            </a:r>
            <a:r>
              <a:rPr lang="en-US" sz="2200" dirty="0"/>
              <a:t> + (</a:t>
            </a:r>
            <a:r>
              <a:rPr lang="en-US" sz="2200" i="1" dirty="0"/>
              <a:t>n</a:t>
            </a:r>
            <a:r>
              <a:rPr lang="en-US" sz="2200" dirty="0"/>
              <a:t>+1) = 2</a:t>
            </a:r>
            <a:r>
              <a:rPr lang="en-US" sz="2200" i="1" dirty="0"/>
              <a:t>n</a:t>
            </a:r>
            <a:r>
              <a:rPr lang="en-US" sz="2200" dirty="0"/>
              <a:t> + 1</a:t>
            </a:r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endParaRPr sz="2200" dirty="0"/>
          </a:p>
          <a:p>
            <a:pPr marL="0" lvl="0" indent="-6985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50000"/>
              <a:buFont typeface="Arial"/>
              <a:buNone/>
            </a:pPr>
            <a:r>
              <a:rPr lang="en-US" sz="2200" dirty="0"/>
              <a:t>You get 2</a:t>
            </a:r>
            <a:r>
              <a:rPr lang="en-US" sz="2200" i="1" dirty="0"/>
              <a:t>n</a:t>
            </a:r>
            <a:r>
              <a:rPr lang="en-US" sz="2200" dirty="0"/>
              <a:t> + 1 which is always an odd number, because an odd number leaves a remainder of 1 when divided by 2. (2 goes into 2</a:t>
            </a:r>
            <a:r>
              <a:rPr lang="en-US" sz="2200" i="1" dirty="0"/>
              <a:t>n</a:t>
            </a:r>
            <a:r>
              <a:rPr lang="en-US" sz="2200" dirty="0"/>
              <a:t> + 1 </a:t>
            </a:r>
            <a:r>
              <a:rPr lang="en-US" sz="2200" i="1" dirty="0"/>
              <a:t>n</a:t>
            </a:r>
            <a:r>
              <a:rPr lang="en-US" sz="2200" dirty="0"/>
              <a:t> times, with a remainder of 1)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1473387"/>
            <a:ext cx="2819400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1" u="sng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i="1" u="sng" dirty="0">
                <a:latin typeface="Calibri"/>
                <a:ea typeface="Calibri"/>
                <a:cs typeface="Calibri"/>
                <a:sym typeface="Calibri"/>
              </a:rPr>
              <a:t>Kira’s </a:t>
            </a:r>
            <a:r>
              <a:rPr lang="en-US" sz="2400" b="0" i="1" u="sng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Response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86"/>
          <p:cNvSpPr txBox="1">
            <a:spLocks/>
          </p:cNvSpPr>
          <p:nvPr/>
        </p:nvSpPr>
        <p:spPr>
          <a:xfrm>
            <a:off x="5334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pPr algn="ctr"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i="1">
                <a:latin typeface="Calibri"/>
                <a:ea typeface="Calibri"/>
                <a:cs typeface="Calibri"/>
                <a:sym typeface="Calibri"/>
              </a:rPr>
              <a:t>When you add any two consecutive numbers, the answer is always odd.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Opening Activities: Getting to Know Our Group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59035"/>
            <a:ext cx="7970108" cy="452543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Comments on the approaches</a:t>
            </a:r>
          </a:p>
        </p:txBody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10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Example based (Micah) 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buFont typeface="Arial"/>
              <a:buChar char="•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May not be enough to PROVE a claim</a:t>
            </a:r>
          </a:p>
          <a:p>
            <a:pPr lvl="1" indent="-342900">
              <a:lnSpc>
                <a:spcPct val="115000"/>
              </a:lnSpc>
              <a:spcBef>
                <a:spcPts val="0"/>
              </a:spcBef>
              <a:buFont typeface="Arial"/>
              <a:buChar char="•"/>
            </a:pPr>
            <a:endParaRPr lang="en-US" sz="16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Narrative (Angel)</a:t>
            </a: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Stated warrant may also require justification</a:t>
            </a: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endParaRPr lang="en-US" sz="16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Pictorial (Roland</a:t>
            </a:r>
            <a:r>
              <a:rPr lang="en-US" sz="3200" dirty="0"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Can be strong evidence but insufficient warrant </a:t>
            </a: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endParaRPr lang="en-US" sz="16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Symbolic (</a:t>
            </a:r>
            <a:r>
              <a:rPr lang="en-US" sz="3200" dirty="0" err="1">
                <a:latin typeface="Calibri"/>
                <a:ea typeface="Calibri"/>
                <a:cs typeface="Calibri"/>
                <a:sym typeface="Calibri"/>
              </a:rPr>
              <a:t>Kira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  <a:p>
            <a:pPr lvl="1" indent="-342900">
              <a:lnSpc>
                <a:spcPct val="90000"/>
              </a:lnSpc>
              <a:spcBef>
                <a:spcPts val="640"/>
              </a:spcBef>
              <a:buFont typeface="Arial"/>
              <a:buChar char="•"/>
            </a:pPr>
            <a:r>
              <a:rPr lang="en-US" sz="2400" dirty="0">
                <a:latin typeface="Calibri"/>
                <a:ea typeface="Calibri"/>
                <a:cs typeface="Calibri"/>
                <a:sym typeface="Calibri"/>
              </a:rPr>
              <a:t>Can be strong evidence but insufficient warrant </a:t>
            </a:r>
          </a:p>
          <a:p>
            <a:pPr marL="457200" marR="0" lvl="0" indent="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1143000" y="390527"/>
            <a:ext cx="6858000" cy="990599"/>
          </a:xfrm>
          <a:prstGeom prst="rect">
            <a:avLst/>
          </a:prstGeom>
          <a:noFill/>
          <a:ln>
            <a:noFill/>
          </a:ln>
        </p:spPr>
        <p:txBody>
          <a:bodyPr vert="horz" lIns="91425" tIns="91425" rIns="91425" bIns="91425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</a:pPr>
            <a:r>
              <a:rPr lang="en-US" dirty="0"/>
              <a:t>Structure</a:t>
            </a:r>
            <a:r>
              <a:rPr lang="en-US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of an Argument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409684" y="1651886"/>
            <a:ext cx="4324634" cy="1145906"/>
            <a:chOff x="1688910" y="1651886"/>
            <a:chExt cx="5766179" cy="1145906"/>
          </a:xfrm>
        </p:grpSpPr>
        <p:sp>
          <p:nvSpPr>
            <p:cNvPr id="2" name="Rounded Rectangle 1"/>
            <p:cNvSpPr/>
            <p:nvPr/>
          </p:nvSpPr>
          <p:spPr>
            <a:xfrm>
              <a:off x="1688910" y="1651886"/>
              <a:ext cx="5766179" cy="1145906"/>
            </a:xfrm>
            <a:prstGeom prst="round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extBox 2"/>
            <p:cNvSpPr txBox="1"/>
            <p:nvPr/>
          </p:nvSpPr>
          <p:spPr>
            <a:xfrm flipH="1">
              <a:off x="1688910" y="1666656"/>
              <a:ext cx="5759357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>
                  <a:latin typeface="Arial Black" panose="020B0A04020102020204" pitchFamily="34" charset="0"/>
                  <a:cs typeface="Aharoni" panose="02010803020104030203" pitchFamily="2" charset="-79"/>
                </a:rPr>
                <a:t>WHAT?</a:t>
              </a:r>
            </a:p>
            <a:p>
              <a:pPr algn="ctr"/>
              <a:r>
                <a:rPr lang="en-US" sz="2000" dirty="0">
                  <a:latin typeface="Arial Black" panose="020B0A04020102020204" pitchFamily="34" charset="0"/>
                  <a:cs typeface="Aharoni" panose="02010803020104030203" pitchFamily="2" charset="-79"/>
                </a:rPr>
                <a:t>What is your response?</a:t>
              </a:r>
            </a:p>
          </p:txBody>
        </p:sp>
      </p:grpSp>
      <p:sp>
        <p:nvSpPr>
          <p:cNvPr id="6" name="Rounded Rectangle 5"/>
          <p:cNvSpPr/>
          <p:nvPr/>
        </p:nvSpPr>
        <p:spPr>
          <a:xfrm>
            <a:off x="1367339" y="4533837"/>
            <a:ext cx="3002507" cy="19647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What mathematical WORK related to the problem will support your response?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84394" y="4533837"/>
            <a:ext cx="3002507" cy="196477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rial Black" panose="020B0A04020102020204" pitchFamily="34" charset="0"/>
              </a:rPr>
              <a:t>What mathematical RULES will support your work and your response?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20924" y="2913499"/>
            <a:ext cx="5424985" cy="138175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Black" panose="020B0A04020102020204" pitchFamily="34" charset="0"/>
                <a:cs typeface="Aharoni" panose="02010803020104030203" pitchFamily="2" charset="-79"/>
              </a:rPr>
              <a:t>WHY? / HOW?</a:t>
            </a:r>
          </a:p>
          <a:p>
            <a:pPr algn="ctr"/>
            <a:r>
              <a:rPr lang="en-US" sz="2000" dirty="0">
                <a:latin typeface="Arial Black" panose="020B0A04020102020204" pitchFamily="34" charset="0"/>
                <a:cs typeface="Aharoni" panose="02010803020104030203" pitchFamily="2" charset="-79"/>
              </a:rPr>
              <a:t>Why is this true? How do you know this is true?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533920" y="4023998"/>
            <a:ext cx="556997" cy="90038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798899" y="4088995"/>
            <a:ext cx="536525" cy="83413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193275" y="5161715"/>
            <a:ext cx="767687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3359911" y="1195134"/>
            <a:ext cx="2547008" cy="153237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CLAIM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52791" y="3607078"/>
            <a:ext cx="2743197" cy="153237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EVIDENCE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288794" y="3582596"/>
            <a:ext cx="2817412" cy="153237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WARRANT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795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1143000" y="390527"/>
            <a:ext cx="6858000" cy="990599"/>
          </a:xfrm>
          <a:prstGeom prst="rect">
            <a:avLst/>
          </a:prstGeom>
          <a:noFill/>
          <a:ln>
            <a:noFill/>
          </a:ln>
        </p:spPr>
        <p:txBody>
          <a:bodyPr vert="horz" lIns="91425" tIns="91425" rIns="91425" bIns="91425" rtlCol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FFFFFF"/>
              </a:buClr>
              <a:buSzPct val="25000"/>
            </a:pPr>
            <a:r>
              <a:rPr lang="en-US" dirty="0"/>
              <a:t>Structure</a:t>
            </a:r>
            <a:r>
              <a:rPr lang="en-US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of an Argument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2463800" y="1263372"/>
            <a:ext cx="4229100" cy="239343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CLAIM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WHAT?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Your answer, result, or solution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you believe to be true (or false)</a:t>
            </a:r>
          </a:p>
          <a:p>
            <a:pPr algn="ctr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20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Your stance or position to be </a:t>
            </a:r>
            <a:r>
              <a:rPr lang="en-US" sz="2000" dirty="0" smtClean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supported</a:t>
            </a:r>
            <a:endParaRPr lang="en-US" sz="2000" dirty="0">
              <a:solidFill>
                <a:schemeClr val="tx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399" y="3539054"/>
            <a:ext cx="3657600" cy="2875395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EVIDENCE</a:t>
            </a:r>
          </a:p>
          <a:p>
            <a:pPr algn="ctr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WHY / HOW?</a:t>
            </a:r>
          </a:p>
          <a:p>
            <a:pPr lvl="0" algn="ctr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lang="en-US" sz="20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Math work that can help support your claim</a:t>
            </a:r>
          </a:p>
          <a:p>
            <a:pPr lvl="0" algn="ctr">
              <a:lnSpc>
                <a:spcPct val="90000"/>
              </a:lnSpc>
              <a:buClr>
                <a:srgbClr val="000000"/>
              </a:buClr>
              <a:buSzPct val="100000"/>
            </a:pPr>
            <a:endParaRPr lang="en-US" dirty="0">
              <a:solidFill>
                <a:schemeClr val="accent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28600">
              <a:lnSpc>
                <a:spcPct val="80000"/>
              </a:lnSpc>
              <a:buClr>
                <a:srgbClr val="263B86"/>
              </a:buClr>
              <a:buSzPct val="100000"/>
            </a:pPr>
            <a:r>
              <a:rPr lang="en-US" sz="18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Evidence can take the form of equations, graphs, tables, diagrams, computations, and even words</a:t>
            </a:r>
          </a:p>
          <a:p>
            <a:pPr marL="228600">
              <a:lnSpc>
                <a:spcPct val="80000"/>
              </a:lnSpc>
              <a:buClr>
                <a:srgbClr val="263B86"/>
              </a:buClr>
              <a:buSzPct val="100000"/>
            </a:pPr>
            <a:endParaRPr lang="en-US" sz="1800" dirty="0">
              <a:solidFill>
                <a:srgbClr val="00206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algn="ctr"/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59004" y="3539052"/>
            <a:ext cx="3657600" cy="2875397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WARRANT</a:t>
            </a:r>
          </a:p>
          <a:p>
            <a:pPr algn="ctr"/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  <a:cs typeface="Aharoni" panose="02010803020104030203" pitchFamily="2" charset="-79"/>
              </a:rPr>
              <a:t>WHY / HOW?</a:t>
            </a:r>
          </a:p>
          <a:p>
            <a:pPr lvl="0" algn="ctr">
              <a:lnSpc>
                <a:spcPct val="90000"/>
              </a:lnSpc>
              <a:buClr>
                <a:srgbClr val="000000"/>
              </a:buClr>
              <a:buSzPct val="100000"/>
            </a:pPr>
            <a:r>
              <a:rPr lang="en-US" sz="20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Math rules that can help support your claim</a:t>
            </a:r>
          </a:p>
          <a:p>
            <a:pPr lvl="0" algn="ctr">
              <a:lnSpc>
                <a:spcPct val="90000"/>
              </a:lnSpc>
              <a:buClr>
                <a:srgbClr val="000000"/>
              </a:buClr>
              <a:buSzPct val="100000"/>
            </a:pPr>
            <a:endParaRPr lang="en-US" dirty="0">
              <a:solidFill>
                <a:schemeClr val="accent6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marL="228600">
              <a:lnSpc>
                <a:spcPct val="80000"/>
              </a:lnSpc>
              <a:buClr>
                <a:srgbClr val="263B86"/>
              </a:buClr>
              <a:buSzPct val="100000"/>
            </a:pPr>
            <a:r>
              <a:rPr lang="en-US" sz="18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Warrants are often general, applying to many situations; </a:t>
            </a:r>
          </a:p>
          <a:p>
            <a:pPr marL="228600">
              <a:lnSpc>
                <a:spcPct val="80000"/>
              </a:lnSpc>
              <a:buClr>
                <a:srgbClr val="263B86"/>
              </a:buClr>
              <a:buSzPct val="100000"/>
            </a:pPr>
            <a:r>
              <a:rPr lang="en-US" sz="18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warrants can be definitions,  previously proven theorems, or other established truths</a:t>
            </a:r>
          </a:p>
          <a:p>
            <a:pPr algn="ctr"/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  <a:cs typeface="Aharoni" panose="02010803020104030203" pitchFamily="2" charset="-79"/>
            </a:endParaRPr>
          </a:p>
          <a:p>
            <a:pPr algn="ctr"/>
            <a:endParaRPr lang="en-US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000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Analyzing Student Arguments on the Consecutive Sums Task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59035"/>
            <a:ext cx="8229600" cy="4868765"/>
          </a:xfrm>
        </p:spPr>
        <p:txBody>
          <a:bodyPr/>
          <a:lstStyle/>
          <a:p>
            <a:pPr marL="457200" indent="-457200">
              <a:spcBef>
                <a:spcPts val="0"/>
              </a:spcBef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Work through one of the student work samples together with your group 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Use the CLAIMS, WARRANTS, EVIDENCE vocabulary</a:t>
            </a:r>
          </a:p>
          <a:p>
            <a:pPr marL="857250" lvl="1" indent="-457200">
              <a:spcBef>
                <a:spcPts val="0"/>
              </a:spcBef>
            </a:pPr>
            <a:endParaRPr lang="en-US" sz="2800" dirty="0"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spcBef>
                <a:spcPts val="0"/>
              </a:spcBef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Think about the strengths and weaknesses of each argument. </a:t>
            </a:r>
          </a:p>
          <a:p>
            <a:pPr marL="457200" indent="-457200">
              <a:spcBef>
                <a:spcPts val="0"/>
              </a:spcBef>
            </a:pPr>
            <a:endParaRPr lang="en-US" sz="2800" dirty="0">
              <a:latin typeface="Calibri"/>
              <a:ea typeface="Calibri"/>
              <a:cs typeface="Calibri"/>
              <a:sym typeface="Calibri"/>
            </a:endParaRPr>
          </a:p>
          <a:p>
            <a:pPr marL="457200" indent="-457200">
              <a:spcBef>
                <a:spcPts val="0"/>
              </a:spcBef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Mark on the student work samples handouts</a:t>
            </a:r>
          </a:p>
          <a:p>
            <a:pPr marL="857250" lvl="1" indent="-457200">
              <a:spcBef>
                <a:spcPts val="0"/>
              </a:spcBef>
            </a:pPr>
            <a:r>
              <a:rPr lang="en-US" sz="2800" dirty="0">
                <a:latin typeface="Calibri"/>
                <a:ea typeface="Calibri"/>
                <a:cs typeface="Calibri"/>
                <a:sym typeface="Calibri"/>
              </a:rPr>
              <a:t>Highlight and make notes about what people notice.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6758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457200" y="274625"/>
            <a:ext cx="8497424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Reflection Questions </a:t>
            </a: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R="0" lvl="0" indent="3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dirty="0"/>
              <a:t>How does your argument compare to the student samples?</a:t>
            </a:r>
          </a:p>
          <a:p>
            <a:pPr marR="0" lvl="0" indent="3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dirty="0"/>
          </a:p>
          <a:p>
            <a:pPr marR="0" lvl="0" indent="3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dirty="0"/>
          </a:p>
          <a:p>
            <a:pPr marR="0" lvl="0" indent="3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dirty="0"/>
          </a:p>
          <a:p>
            <a:pPr marR="0" lvl="0" indent="3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dirty="0"/>
              <a:t>How would you modify your work to make a stronger argument?</a:t>
            </a:r>
          </a:p>
          <a:p>
            <a:pPr marR="0" lvl="0" indent="31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dirty="0">
              <a:highlight>
                <a:srgbClr val="FFFF00"/>
              </a:highlight>
            </a:endParaRPr>
          </a:p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dirty="0">
              <a:highlight>
                <a:srgbClr val="FFFF00"/>
              </a:highlight>
            </a:endParaRPr>
          </a:p>
          <a:p>
            <a:pPr marL="3429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2751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Bridging to Practice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title"/>
          </p:nvPr>
        </p:nvSpPr>
        <p:spPr>
          <a:xfrm>
            <a:off x="457200" y="2751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Bridging to Practice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19314" y="1659035"/>
            <a:ext cx="8367486" cy="4525433"/>
          </a:xfrm>
        </p:spPr>
        <p:txBody>
          <a:bodyPr/>
          <a:lstStyle/>
          <a:p>
            <a:pPr marL="228600" indent="0">
              <a:buNone/>
            </a:pPr>
            <a:r>
              <a:rPr lang="en-US" sz="2400" b="1" dirty="0" smtClean="0"/>
              <a:t>Protocol-Guided Student Work Sample Sorting </a:t>
            </a:r>
            <a:r>
              <a:rPr lang="en-US" sz="2400" b="1" dirty="0" smtClean="0"/>
              <a:t>Activity</a:t>
            </a:r>
          </a:p>
          <a:p>
            <a:pPr marL="228600" indent="0">
              <a:buNone/>
            </a:pPr>
            <a:r>
              <a:rPr lang="en-US" sz="2400" dirty="0" smtClean="0"/>
              <a:t>Materials: Protocol and Set of Student Work Samples</a:t>
            </a:r>
          </a:p>
          <a:p>
            <a:pPr marL="228600" indent="0">
              <a:buNone/>
            </a:pPr>
            <a:r>
              <a:rPr lang="en-US" sz="2400" dirty="0" smtClean="0"/>
              <a:t>Process: 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Individual sort 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Group discussion and group sort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Full group discussion/debrief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 marL="228600" indent="0">
              <a:buNone/>
            </a:pPr>
            <a:r>
              <a:rPr lang="en-US" dirty="0" smtClean="0"/>
              <a:t>Purposes: protocols help organize professional conversations</a:t>
            </a:r>
          </a:p>
          <a:p>
            <a:pPr>
              <a:buFontTx/>
              <a:buChar char="-"/>
            </a:pPr>
            <a:r>
              <a:rPr lang="en-US" dirty="0" smtClean="0"/>
              <a:t>help maintain focus on shared goals (for depth); provide time limits to ensure conversation covers required ground (for breadth and completeness) </a:t>
            </a:r>
          </a:p>
          <a:p>
            <a:pPr>
              <a:buFontTx/>
              <a:buChar char="-"/>
            </a:pPr>
            <a:r>
              <a:rPr lang="en-US" dirty="0"/>
              <a:t> </a:t>
            </a:r>
            <a:r>
              <a:rPr lang="en-US" dirty="0" smtClean="0"/>
              <a:t>encourage collaboration, active listening, and respectful dialogue that includes differences of opinions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6630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Closure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 txBox="1">
            <a:spLocks noGrp="1"/>
          </p:cNvSpPr>
          <p:nvPr>
            <p:ph type="title"/>
          </p:nvPr>
        </p:nvSpPr>
        <p:spPr>
          <a:xfrm>
            <a:off x="457200" y="2751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Acknowledgements</a:t>
            </a:r>
          </a:p>
        </p:txBody>
      </p:sp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457200" y="2102764"/>
            <a:ext cx="8229600" cy="37333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/>
              <a:t>Bridging Math Practices Project was supported by a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Math-Science Partnership Continuation Grant from the Connecticut State Department of Education, 2015-2016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  <a:p>
            <a:pPr marL="342900" marR="0" lvl="0" indent="-3429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dirty="0"/>
              <a:t>The initial 2014-2015 Bridges project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was a collaborative project among UConn, Manchester Public Schools, Mansfield Public Schools, and Hartford Public Schools</a:t>
            </a:r>
          </a:p>
        </p:txBody>
      </p:sp>
      <p:sp>
        <p:nvSpPr>
          <p:cNvPr id="7" name="Rectangle 6"/>
          <p:cNvSpPr/>
          <p:nvPr/>
        </p:nvSpPr>
        <p:spPr>
          <a:xfrm>
            <a:off x="817802" y="3461265"/>
            <a:ext cx="6805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UConn: Megan Staples (PI), Jillian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Cavanna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(Project Manager)</a:t>
            </a:r>
          </a:p>
          <a:p>
            <a:pPr lvl="0">
              <a:buClr>
                <a:schemeClr val="dk1"/>
              </a:buClr>
              <a:buSzPct val="25000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Lead Teachers: Catherine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Mazzotta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(Manchester), Michelle McKnight (Manchester), Belinda P</a:t>
            </a:r>
            <a:r>
              <a:rPr lang="en-US" dirty="0">
                <a:latin typeface="Calibri" charset="0"/>
                <a:ea typeface="Calibri" charset="0"/>
                <a:cs typeface="Calibri" charset="0"/>
              </a:rPr>
              <a:t>é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rez (Hartford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), and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Teresa 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Rodriguez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(Manchester)</a:t>
            </a:r>
          </a:p>
        </p:txBody>
      </p:sp>
      <p:sp>
        <p:nvSpPr>
          <p:cNvPr id="5" name="Rectangle 4"/>
          <p:cNvSpPr/>
          <p:nvPr/>
        </p:nvSpPr>
        <p:spPr>
          <a:xfrm>
            <a:off x="817802" y="5546237"/>
            <a:ext cx="6805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25000"/>
            </a:pPr>
            <a:r>
              <a:rPr lang="en-US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appreciate greatly the CT State Department of Education for supporting this work and would like to thank all our participants, across cohorts, whose contributions to these materials are many.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457200" y="2751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25000"/>
              <a:buFont typeface="Arial"/>
              <a:buNone/>
            </a:pPr>
            <a:r>
              <a:rPr lang="en-US" sz="3959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Establishing Community Agreement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152400" y="2561324"/>
            <a:ext cx="4495800" cy="4228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1: Think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(2-3 min.)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1800" dirty="0">
                <a:latin typeface="Helvetica Neue Light"/>
                <a:ea typeface="Calibri"/>
                <a:cs typeface="Helvetica Neue Light"/>
                <a:sym typeface="Calibri"/>
              </a:rPr>
              <a:t>Think about 2 or 3 things that are necessary for a group to work well together and jot them down on a piece of paper.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lang="en-US"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lang="en-US"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lang="en-US"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lang="en-US"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lang="en-US"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lang="en-US" sz="6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2: Share </a:t>
            </a:r>
            <a:r>
              <a:rPr lang="en-US" sz="1600" b="1" dirty="0">
                <a:latin typeface="Calibri"/>
                <a:ea typeface="Calibri"/>
                <a:cs typeface="Calibri"/>
                <a:sym typeface="Calibri"/>
              </a:rPr>
              <a:t>(2-3min.)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1800" dirty="0">
                <a:latin typeface="Helvetica Neue Light"/>
                <a:ea typeface="Calibri"/>
                <a:cs typeface="Helvetica Neue Light"/>
                <a:sym typeface="Calibri"/>
              </a:rPr>
              <a:t>In small groups, share your thoughts with your group members and decide which you feel are important enough to propose to the whole group for inclusion into our community agreement.  </a:t>
            </a: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648200" y="2561324"/>
            <a:ext cx="4495800" cy="39305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SzPct val="61111"/>
            </a:pPr>
            <a:r>
              <a:rPr lang="en-US" b="1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3: Review </a:t>
            </a:r>
            <a:endParaRPr lang="en-US" sz="1600" b="1" dirty="0">
              <a:solidFill>
                <a:schemeClr val="bg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SzPct val="61111"/>
            </a:pPr>
            <a:r>
              <a:rPr lang="en-US" sz="1800" dirty="0">
                <a:latin typeface="Helvetica Neue Light"/>
                <a:ea typeface="Calibri"/>
                <a:cs typeface="Helvetica Neue Light"/>
                <a:sym typeface="Calibri"/>
              </a:rPr>
              <a:t>Review and agree on proposals. Understand that we may make revisions and/or additions that might be necessary.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US" sz="1800" dirty="0">
              <a:latin typeface="Calibri"/>
              <a:ea typeface="Calibri"/>
              <a:cs typeface="Calibri"/>
              <a:sym typeface="Calibri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SzPct val="61111"/>
            </a:pPr>
            <a:r>
              <a:rPr lang="en-US" b="1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4: Write and Post </a:t>
            </a:r>
            <a:r>
              <a:rPr lang="en-US" sz="2200" b="1" dirty="0">
                <a:solidFill>
                  <a:schemeClr val="bg2"/>
                </a:solidFill>
                <a:latin typeface="Calibri"/>
                <a:ea typeface="Calibri"/>
                <a:cs typeface="Calibri"/>
                <a:sym typeface="Calibri"/>
              </a:rPr>
              <a:t>(and Revisit)</a:t>
            </a:r>
            <a:r>
              <a:rPr lang="en-US" sz="2200" b="1" dirty="0"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61111"/>
            </a:pPr>
            <a:r>
              <a:rPr lang="en-US" sz="1800" dirty="0">
                <a:latin typeface="Helvetica Neue Light"/>
                <a:ea typeface="Calibri"/>
                <a:cs typeface="Helvetica Neue Light"/>
                <a:sym typeface="Calibri"/>
              </a:rPr>
              <a:t>The reporter/recorder will write them on a sentence strip and post on the wall to make them visible and public.</a:t>
            </a:r>
          </a:p>
          <a:p>
            <a:pPr lvl="0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US" sz="1800" dirty="0">
              <a:latin typeface="Helvetica Neue Light"/>
              <a:ea typeface="Calibri"/>
              <a:cs typeface="Helvetica Neue Light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endParaRPr sz="1800" dirty="0">
              <a:latin typeface="Helvetica Neue Light"/>
              <a:cs typeface="Helvetica Neue Light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0" y="1519775"/>
            <a:ext cx="9143999" cy="11492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8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Guiding Question</a:t>
            </a:r>
            <a:r>
              <a:rPr lang="en-US" sz="2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-US" sz="2400" dirty="0">
                <a:solidFill>
                  <a:schemeClr val="bg2"/>
                </a:solidFill>
                <a:latin typeface="Helvetica Neue Bold Condensed"/>
                <a:ea typeface="Calibri"/>
                <a:cs typeface="Helvetica Neue Bold Condensed"/>
                <a:sym typeface="Calibri"/>
              </a:rPr>
              <a:t>What are some of the things that are important for a group to agree to in order for that group to work well together?</a:t>
            </a:r>
          </a:p>
          <a:p>
            <a:pPr lvl="0">
              <a:spcBef>
                <a:spcPts val="0"/>
              </a:spcBef>
              <a:buNone/>
            </a:pPr>
            <a:endParaRPr b="1" dirty="0">
              <a:latin typeface="Helvetica Neue"/>
              <a:cs typeface="Helvetica Neue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Argumentation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22958" y="1895230"/>
            <a:ext cx="7498198" cy="470851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82296" marR="0" lvl="0" indent="-60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Mathematical </a:t>
            </a:r>
            <a:r>
              <a:rPr lang="en-US" sz="3600" b="0" i="1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argumentation</a:t>
            </a:r>
            <a:r>
              <a:rPr lang="en-US" sz="360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involves a host of different “thinking” activities: generating conjectures, testing examples, representing ideas, changing representation, trying to find a counterexample, looking for patterns, etc.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726141" y="252259"/>
            <a:ext cx="769171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9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Standards of Mathematical Practice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/>
          <p:nvPr/>
        </p:nvSpPr>
        <p:spPr>
          <a:xfrm>
            <a:off x="553568" y="1660158"/>
            <a:ext cx="8036999" cy="4802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228600" tIns="228600" rIns="228600" bIns="2286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3938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1. Make sense of problems and persevere in solving them.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Reason abstractly and quantitatively.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3. Construct viable arguments and critique the reasoning of others.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Model with mathematics.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Use appropriate tools strategically.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1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6. Attend to precision.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7. Look for and make use of structure.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8. Look for and express regularity in repeated reasoning.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000" b="0" i="1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0" name="Shape 120"/>
          <p:cNvSpPr/>
          <p:nvPr/>
        </p:nvSpPr>
        <p:spPr>
          <a:xfrm rot="2024296">
            <a:off x="7023394" y="3345854"/>
            <a:ext cx="1483637" cy="806230"/>
          </a:xfrm>
          <a:prstGeom prst="left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/>
        </p:nvSpPr>
        <p:spPr>
          <a:xfrm>
            <a:off x="123300" y="2638402"/>
            <a:ext cx="8815720" cy="2231546"/>
          </a:xfrm>
          <a:prstGeom prst="rect">
            <a:avLst/>
          </a:prstGeom>
          <a:noFill/>
          <a:ln w="9525" cap="flat" cmpd="sng">
            <a:solidFill>
              <a:srgbClr val="434343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CCCSM MP 3 – Construct viable arguments and critique the reasoning of others. </a:t>
            </a:r>
            <a:r>
              <a:rPr lang="en-US" sz="2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practice b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egins, “Mathematically proficient students </a:t>
            </a:r>
            <a:r>
              <a:rPr lang="en-US" sz="2800" b="1" i="1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understand and use stated assumptions, definitions, and previously established results in constructing arguments …”</a:t>
            </a:r>
          </a:p>
        </p:txBody>
      </p:sp>
      <p:sp>
        <p:nvSpPr>
          <p:cNvPr id="127" name="Shape 127"/>
          <p:cNvSpPr/>
          <p:nvPr/>
        </p:nvSpPr>
        <p:spPr>
          <a:xfrm>
            <a:off x="616485" y="184934"/>
            <a:ext cx="8137589" cy="2231544"/>
          </a:xfrm>
          <a:prstGeom prst="cloud">
            <a:avLst/>
          </a:prstGeom>
          <a:solidFill>
            <a:srgbClr val="C5D8F1"/>
          </a:solidFill>
          <a:ln w="9525" cap="flat" cmpd="sng">
            <a:solidFill>
              <a:srgbClr val="4A7DB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alibri"/>
              <a:buNone/>
            </a:pPr>
            <a:r>
              <a:rPr lang="en-US" sz="320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How do mathematical practices relate to student reasoning?</a:t>
            </a:r>
          </a:p>
        </p:txBody>
      </p:sp>
      <p:pic>
        <p:nvPicPr>
          <p:cNvPr id="128" name="Shape 12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36887" y="5079542"/>
            <a:ext cx="1140280" cy="11465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00132" y="4935403"/>
            <a:ext cx="1662716" cy="16627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subTitle" idx="1"/>
          </p:nvPr>
        </p:nvSpPr>
        <p:spPr>
          <a:xfrm>
            <a:off x="381000" y="1847856"/>
            <a:ext cx="8534399" cy="4343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r>
              <a:rPr lang="en-US" sz="272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Teachers Will Be Able To:</a:t>
            </a: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2720" dirty="0">
              <a:solidFill>
                <a:schemeClr val="tx1"/>
              </a:solidFill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888888"/>
              </a:buClr>
              <a:buSzPct val="101486"/>
              <a:buFont typeface="Noto Sans Symbols"/>
              <a:buChar char="✓"/>
            </a:pPr>
            <a:r>
              <a:rPr lang="en-US" sz="2720" u="sng" dirty="0">
                <a:solidFill>
                  <a:schemeClr val="tx1"/>
                </a:solidFill>
              </a:rPr>
              <a:t>Develop </a:t>
            </a:r>
            <a:r>
              <a:rPr lang="en-US" sz="2720" dirty="0">
                <a:solidFill>
                  <a:schemeClr val="tx1"/>
                </a:solidFill>
              </a:rPr>
              <a:t>a deeper understanding of argumentation and its potential in the math classroom.</a:t>
            </a:r>
          </a:p>
          <a:p>
            <a:pPr marR="0" lvl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endParaRPr sz="2720" dirty="0">
              <a:solidFill>
                <a:schemeClr val="tx1"/>
              </a:solidFill>
            </a:endParaRPr>
          </a:p>
          <a:p>
            <a:pPr marL="457200" marR="0" lvl="0" indent="-4572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888888"/>
              </a:buClr>
              <a:buSzPct val="101486"/>
              <a:buFont typeface="Noto Sans Symbols"/>
              <a:buChar char="✓"/>
            </a:pPr>
            <a:r>
              <a:rPr lang="en-US" sz="2720" b="0" i="0" u="sng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r>
              <a:rPr lang="en-US" sz="2720" b="0" i="0" u="none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mathematical arguments within the three components of an argument. </a:t>
            </a:r>
          </a:p>
          <a:p>
            <a:pPr marR="0" lvl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endParaRPr sz="2720" dirty="0"/>
          </a:p>
          <a:p>
            <a:pPr marR="0" lvl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endParaRPr sz="2720" dirty="0"/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272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Arial"/>
              <a:buNone/>
            </a:pPr>
            <a:endParaRPr sz="2720" b="0" i="0" u="none" strike="noStrike" cap="none" dirty="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Shape 136"/>
          <p:cNvSpPr txBox="1"/>
          <p:nvPr/>
        </p:nvSpPr>
        <p:spPr>
          <a:xfrm>
            <a:off x="0" y="56700"/>
            <a:ext cx="9144000" cy="1472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sz="3000" i="1" dirty="0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rPr>
              <a:t>Thinking is the hardest work there is, which is probably the reason why so few engage in it</a:t>
            </a:r>
            <a:r>
              <a:rPr lang="en-US" sz="3000" dirty="0">
                <a:solidFill>
                  <a:srgbClr val="EFEFEF"/>
                </a:solidFill>
                <a:latin typeface="Calibri"/>
                <a:ea typeface="Calibri"/>
                <a:cs typeface="Calibri"/>
                <a:sym typeface="Calibri"/>
              </a:rPr>
              <a:t>.    - Henry Ford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Overarching Guiding Questions:</a:t>
            </a: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822900" y="1761000"/>
            <a:ext cx="7498199" cy="5097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is a mathematical argument? What “counts” as an argument?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the purpose(s) of argumentation in mathematics? In the math classroom?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endParaRPr sz="12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student argumentation look like at different levels of proficiency?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 Mathematical Argument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381000" y="1604875"/>
            <a:ext cx="8460900" cy="5410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7350"/>
              <a:buFont typeface="Arial"/>
              <a:buChar char="•"/>
            </a:pPr>
            <a:r>
              <a:rPr lang="en-US" sz="2960" dirty="0">
                <a:latin typeface="Calibri"/>
                <a:ea typeface="Calibri"/>
                <a:cs typeface="Calibri"/>
                <a:sym typeface="Calibri"/>
              </a:rPr>
              <a:t>A Mathematical Argument</a:t>
            </a:r>
            <a:r>
              <a:rPr lang="en-US" sz="296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960" b="0" i="0" u="sng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is…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231"/>
              <a:buFont typeface="Arial"/>
              <a:buChar char="–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sequence of statements and reasons given with the aim of demonstrating that a claim is true or false</a:t>
            </a:r>
          </a:p>
          <a:p>
            <a:pPr marL="457200" marR="0" lvl="0" indent="0" algn="l" rtl="0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None/>
            </a:pPr>
            <a:endParaRPr sz="14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97350"/>
              <a:buFont typeface="Arial"/>
              <a:buChar char="•"/>
            </a:pPr>
            <a:r>
              <a:rPr lang="en-US" sz="2960" dirty="0">
                <a:latin typeface="Calibri"/>
                <a:ea typeface="Calibri"/>
                <a:cs typeface="Calibri"/>
                <a:sym typeface="Calibri"/>
              </a:rPr>
              <a:t>A Mathematical Argument </a:t>
            </a:r>
            <a:r>
              <a:rPr lang="en-US" sz="2960" b="0" i="0" u="sng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is </a:t>
            </a:r>
            <a:r>
              <a:rPr lang="en-US" sz="2960" i="0" u="sng" strike="noStrike" cap="none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296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r>
              <a:rPr lang="en-US" sz="2960" b="0" i="0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231"/>
              <a:buFont typeface="Arial"/>
              <a:buChar char="–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 explanation of what you did (steps)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231"/>
              <a:buFont typeface="Arial"/>
              <a:buChar char="–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recounting of your problem solving process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518"/>
              </a:spcBef>
              <a:spcAft>
                <a:spcPts val="0"/>
              </a:spcAft>
              <a:buClr>
                <a:schemeClr val="dk1"/>
              </a:buClr>
              <a:buSzPct val="99231"/>
              <a:buFont typeface="Arial"/>
              <a:buChar char="–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Explaining why you personally think something is true for reasons that are not necessarily mathematical (e.g., popular consensus; external authority, intuition, etc. </a:t>
            </a:r>
            <a:r>
              <a:rPr lang="en-US" sz="2590" b="0" i="1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It’s true because John said it, and he’s always always right.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onnWhite-Blu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xpo">
      <a:dk1>
        <a:srgbClr val="000000"/>
      </a:dk1>
      <a:lt1>
        <a:srgbClr val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2180</TotalTime>
  <Words>1829</Words>
  <Application>Microsoft Macintosh PowerPoint</Application>
  <PresentationFormat>On-screen Show (4:3)</PresentationFormat>
  <Paragraphs>249</Paragraphs>
  <Slides>28</Slides>
  <Notes>26</Notes>
  <HiddenSlides>1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45" baseType="lpstr">
      <vt:lpstr>Aharoni</vt:lpstr>
      <vt:lpstr>Arial Black</vt:lpstr>
      <vt:lpstr>Arial Narrow</vt:lpstr>
      <vt:lpstr>Calibri</vt:lpstr>
      <vt:lpstr>Cambria</vt:lpstr>
      <vt:lpstr>Comic Sans MS</vt:lpstr>
      <vt:lpstr>Helvetica Neue</vt:lpstr>
      <vt:lpstr>Helvetica Neue Bold Condensed</vt:lpstr>
      <vt:lpstr>Helvetica Neue Light</vt:lpstr>
      <vt:lpstr>Lucida Bright</vt:lpstr>
      <vt:lpstr>Noto Sans Symbols</vt:lpstr>
      <vt:lpstr>Tahoma</vt:lpstr>
      <vt:lpstr>Times New Roman</vt:lpstr>
      <vt:lpstr>Trebuchet MS</vt:lpstr>
      <vt:lpstr>Arial</vt:lpstr>
      <vt:lpstr>UConnWhite-Blue</vt:lpstr>
      <vt:lpstr>1_Custom Design</vt:lpstr>
      <vt:lpstr>PowerPoint Presentation</vt:lpstr>
      <vt:lpstr>Opening Activities: Getting to Know Our Group</vt:lpstr>
      <vt:lpstr>Establishing Community Agreement</vt:lpstr>
      <vt:lpstr>Argumentation</vt:lpstr>
      <vt:lpstr>Standards of Mathematical Practice</vt:lpstr>
      <vt:lpstr>PowerPoint Presentation</vt:lpstr>
      <vt:lpstr>PowerPoint Presentation</vt:lpstr>
      <vt:lpstr>Overarching Guiding Questions:</vt:lpstr>
      <vt:lpstr>A Mathematical Argument</vt:lpstr>
      <vt:lpstr>Let’s take a look… </vt:lpstr>
      <vt:lpstr>PowerPoint Presentation</vt:lpstr>
      <vt:lpstr>PowerPoint Presentation</vt:lpstr>
      <vt:lpstr>Structure of an Argument</vt:lpstr>
      <vt:lpstr>Analyzing Student Arguments on the Consecutive Sums Task</vt:lpstr>
      <vt:lpstr>When you add any two consecutive numbers, the answer is always odd.</vt:lpstr>
      <vt:lpstr>Example – Analyzing the Structure</vt:lpstr>
      <vt:lpstr>When you add any two consecutive numbers, the answer is always odd.</vt:lpstr>
      <vt:lpstr>When you add any two consecutive numbers, the answer is always odd.</vt:lpstr>
      <vt:lpstr>PowerPoint Presentation</vt:lpstr>
      <vt:lpstr>Comments on the approaches</vt:lpstr>
      <vt:lpstr>Structure of an Argument</vt:lpstr>
      <vt:lpstr>Structure of an Argument</vt:lpstr>
      <vt:lpstr>Analyzing Student Arguments on the Consecutive Sums Task</vt:lpstr>
      <vt:lpstr>Reflection Questions </vt:lpstr>
      <vt:lpstr>Bridging to Practice</vt:lpstr>
      <vt:lpstr>Bridging to Practice</vt:lpstr>
      <vt:lpstr>Closure</vt:lpstr>
      <vt:lpstr>Acknowledgements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Cochran</dc:creator>
  <cp:lastModifiedBy>Megan Staples</cp:lastModifiedBy>
  <cp:revision>93</cp:revision>
  <dcterms:modified xsi:type="dcterms:W3CDTF">2016-08-21T11:42:42Z</dcterms:modified>
</cp:coreProperties>
</file>